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82" r:id="rId6"/>
    <p:sldId id="279" r:id="rId7"/>
    <p:sldId id="257" r:id="rId8"/>
    <p:sldId id="283" r:id="rId9"/>
    <p:sldId id="258" r:id="rId10"/>
    <p:sldId id="284" r:id="rId11"/>
    <p:sldId id="285" r:id="rId12"/>
    <p:sldId id="286" r:id="rId13"/>
    <p:sldId id="287" r:id="rId14"/>
    <p:sldId id="289" r:id="rId15"/>
    <p:sldId id="288" r:id="rId16"/>
    <p:sldId id="290" r:id="rId17"/>
    <p:sldId id="278" r:id="rId18"/>
    <p:sldId id="291" r:id="rId19"/>
    <p:sldId id="292" r:id="rId20"/>
    <p:sldId id="293" r:id="rId21"/>
    <p:sldId id="295" r:id="rId22"/>
    <p:sldId id="296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E1E39"/>
    <a:srgbClr val="D35E44"/>
    <a:srgbClr val="DC9885"/>
    <a:srgbClr val="7570F1"/>
    <a:srgbClr val="E8A364"/>
    <a:srgbClr val="E8C29C"/>
    <a:srgbClr val="7BD0EF"/>
    <a:srgbClr val="F5F5F5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E2303-0E47-4828-A88E-B57F4C88A605}" v="73" dt="2025-12-11T21:16:10.178"/>
    <p1510:client id="{8B26F299-2DB4-4ED8-8BB5-75995A44195F}" v="2351" dt="2025-12-11T16:42:49.042"/>
    <p1510:client id="{AF36AC21-D1E5-521B-8A83-1495EAFA48E7}" v="125" dt="2025-12-11T22:03:00.293"/>
    <p1510:client id="{FFF36D4C-0B67-49BC-9ABF-5510E4AD0600}" v="973" dt="2025-12-11T21:53:30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3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r">
              <a:defRPr sz="1200"/>
            </a:lvl1pPr>
          </a:lstStyle>
          <a:p>
            <a:fld id="{8FC05EF7-2200-4696-9FEF-85C7F5E2F20D}" type="datetimeFigureOut">
              <a:t>12.12.2025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4" rIns="91430" bIns="45714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30" tIns="45714" rIns="91430" bIns="45714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r">
              <a:defRPr sz="1200"/>
            </a:lvl1pPr>
          </a:lstStyle>
          <a:p>
            <a:fld id="{5346F5C9-D5E6-4360-BC2B-E6A2B3BD5594}" type="slidenum"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26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2AF48-2C39-5204-955D-167DFAA90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A3C40-3A8B-F1AE-838E-2A1CA5F1F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E0263-8A38-A2D8-FCF6-8BDAF50BE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399F-436F-C645-BBA3-BCC1A57AD1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9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E1935-C1BC-B5B0-22E5-FAFD5E0C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BF559-38FB-172F-A20A-76FDFCDB5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70B87-A799-8F98-2D55-502A8D11E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6F281-EB74-3136-7758-8308753B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8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6F5C9-D5E6-4360-BC2B-E6A2B3BD5594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808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90AA-C007-32DF-CE21-CE39B145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B7AFE-0D30-E01D-B1CF-8E714209C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62077-E14E-3D0A-9952-D0E8B6458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AFB03-13DD-960F-C692-5F3AD77F32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1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DD68C-22B4-B003-2F5E-BF57728A7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F144E-AE52-FA9A-F483-04EE7BEBE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EFDF1-2AF9-99CB-AF77-862DD07D5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9AE67-7786-578E-D181-804992A2D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C6EF1-5AE4-8F16-42AA-B9E7203E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BC70E-BDA2-500A-BB0F-771A870AE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8D570-3FC8-4381-8E1A-C7BD15C52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9FD5E-0214-5B32-E307-DC34EDE26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4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9E02-4BCF-3D48-BEA8-7A5A6C52A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05B7A9-CCFF-F3ED-DFBC-6C9B8EB74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F4F204-BFB5-3DB1-A636-7CF744D64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A4F33-075A-A9D0-FCCE-3F242E7C6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0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A693E-40AE-17C8-D130-EBFC6ECC8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69AB6-5518-E72E-7846-F0A7F13AC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0189FE-8637-3144-FE89-211553E98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93C9-720C-6B1E-3E92-48FBA08D0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2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292D1-857C-BC32-F3A7-174A2090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D00159-8F93-A00A-AE73-0554C05BA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B063B-9BA4-5BF5-4AAB-68DBAA5C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EED94-545C-C1F0-1BE7-24476C1087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1.gif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96803" y="1460307"/>
            <a:ext cx="3643313" cy="15221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kern="0" spc="-1">
                <a:solidFill>
                  <a:srgbClr val="E6F1FF"/>
                </a:solidFill>
              </a:rPr>
              <a:t>Robot Control –</a:t>
            </a:r>
          </a:p>
          <a:p>
            <a:pPr marL="0" indent="0" algn="l">
              <a:lnSpc>
                <a:spcPts val="4000"/>
              </a:lnSpc>
              <a:buNone/>
            </a:pPr>
            <a:r>
              <a:rPr lang="en-US" sz="3294" b="1" kern="0" spc="-1">
                <a:solidFill>
                  <a:srgbClr val="E6F1FF"/>
                </a:solidFill>
              </a:rPr>
              <a:t>Mobile Manipulation</a:t>
            </a:r>
          </a:p>
        </p:txBody>
      </p:sp>
      <p:sp>
        <p:nvSpPr>
          <p:cNvPr id="6" name="Text 3"/>
          <p:cNvSpPr/>
          <p:nvPr/>
        </p:nvSpPr>
        <p:spPr>
          <a:xfrm>
            <a:off x="650265" y="3186474"/>
            <a:ext cx="4444697" cy="998094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r>
              <a:rPr lang="it-CH" sz="1600" b="1">
                <a:solidFill>
                  <a:srgbClr val="FFC000"/>
                </a:solidFill>
              </a:rPr>
              <a:t>M-D5320ZE – Robot Control Applications</a:t>
            </a:r>
            <a:br>
              <a:rPr lang="it-CH" sz="1600" b="1">
                <a:solidFill>
                  <a:srgbClr val="FFC000"/>
                </a:solidFill>
              </a:rPr>
            </a:br>
            <a:r>
              <a:rPr lang="it-CH" sz="1600" b="1">
                <a:solidFill>
                  <a:srgbClr val="FFC000"/>
                </a:solidFill>
              </a:rPr>
              <a:t>A.Y. 2025-2026</a:t>
            </a:r>
          </a:p>
          <a:p>
            <a:br>
              <a:rPr lang="it-CH"/>
            </a:br>
            <a:endParaRPr lang="en-US" sz="1486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03" y="4337732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2280" y="4330213"/>
            <a:ext cx="841577" cy="1329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>
                <a:solidFill>
                  <a:srgbClr val="8892B0"/>
                </a:solidFill>
              </a:rPr>
              <a:t>Robot Manipulation</a:t>
            </a:r>
            <a:endParaRPr lang="en-US" sz="834"/>
          </a:p>
        </p:txBody>
      </p:sp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162C8C32-EBF4-66F1-9277-F0EB2B65B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6" y="4545101"/>
            <a:ext cx="114300" cy="114300"/>
          </a:xfrm>
          <a:prstGeom prst="rect">
            <a:avLst/>
          </a:prstGeom>
        </p:spPr>
      </p:pic>
      <p:sp>
        <p:nvSpPr>
          <p:cNvPr id="3" name="Text 5">
            <a:extLst>
              <a:ext uri="{FF2B5EF4-FFF2-40B4-BE49-F238E27FC236}">
                <a16:creationId xmlns:a16="http://schemas.microsoft.com/office/drawing/2014/main" id="{C43B6446-BA32-D7FC-65DB-0C63F5989E68}"/>
              </a:ext>
            </a:extLst>
          </p:cNvPr>
          <p:cNvSpPr/>
          <p:nvPr/>
        </p:nvSpPr>
        <p:spPr>
          <a:xfrm>
            <a:off x="952280" y="4541127"/>
            <a:ext cx="844783" cy="1340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>
                <a:solidFill>
                  <a:srgbClr val="8892B0"/>
                </a:solidFill>
              </a:rPr>
              <a:t>Pick-and-Place Task</a:t>
            </a:r>
            <a:endParaRPr lang="en-US" sz="834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338A2B79-5720-9364-904F-10E4DE7C4366}"/>
              </a:ext>
            </a:extLst>
          </p:cNvPr>
          <p:cNvSpPr/>
          <p:nvPr/>
        </p:nvSpPr>
        <p:spPr>
          <a:xfrm>
            <a:off x="797396" y="3961715"/>
            <a:ext cx="2832507" cy="1410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00">
                <a:solidFill>
                  <a:srgbClr val="8892B0"/>
                </a:solidFill>
              </a:rPr>
              <a:t>Fernandez Sergio, Panico Federico, </a:t>
            </a:r>
            <a:r>
              <a:rPr lang="en-US" sz="1000" err="1">
                <a:solidFill>
                  <a:srgbClr val="8892B0"/>
                </a:solidFill>
              </a:rPr>
              <a:t>Carnio</a:t>
            </a:r>
            <a:r>
              <a:rPr lang="en-US" sz="1000">
                <a:solidFill>
                  <a:srgbClr val="8892B0"/>
                </a:solidFill>
              </a:rPr>
              <a:t> Alessandro</a:t>
            </a:r>
            <a:endParaRPr lang="en-US" sz="1000"/>
          </a:p>
        </p:txBody>
      </p:sp>
      <p:pic>
        <p:nvPicPr>
          <p:cNvPr id="18" name="Immagine 17" descr="Immagine che contiene statua, bianco e nero, arte&#10;&#10;Il contenuto generato dall'IA potrebbe non essere corretto.">
            <a:extLst>
              <a:ext uri="{FF2B5EF4-FFF2-40B4-BE49-F238E27FC236}">
                <a16:creationId xmlns:a16="http://schemas.microsoft.com/office/drawing/2014/main" id="{0354DEFA-08A7-3234-D94D-05D46EA5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659" y="0"/>
            <a:ext cx="4495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E4FAA-2AB5-C552-96B9-E4E535606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5716536-19FA-0848-C0FD-990AC4CD5784}"/>
              </a:ext>
            </a:extLst>
          </p:cNvPr>
          <p:cNvSpPr/>
          <p:nvPr/>
        </p:nvSpPr>
        <p:spPr>
          <a:xfrm>
            <a:off x="3479073" y="123149"/>
            <a:ext cx="2093466" cy="6994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100" b="1" kern="0" spc="1">
                <a:solidFill>
                  <a:srgbClr val="E6F1FF"/>
                </a:solidFill>
              </a:rPr>
              <a:t> </a:t>
            </a:r>
            <a:r>
              <a:rPr lang="en-US" sz="2100" b="1" kern="0" spc="1">
                <a:solidFill>
                  <a:srgbClr val="64FFDA"/>
                </a:solidFill>
              </a:rPr>
              <a:t>Visualizations</a:t>
            </a:r>
            <a:endParaRPr lang="en-US" sz="2100" kern="0" spc="1">
              <a:solidFill>
                <a:srgbClr val="000000"/>
              </a:solidFill>
            </a:endParaRPr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57DFCD9-23EB-ABA2-8DBE-1A814803318E}"/>
              </a:ext>
            </a:extLst>
          </p:cNvPr>
          <p:cNvSpPr/>
          <p:nvPr/>
        </p:nvSpPr>
        <p:spPr>
          <a:xfrm>
            <a:off x="3479073" y="513680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F2FC2B4-E330-075C-4500-44439BFF2E93}"/>
              </a:ext>
            </a:extLst>
          </p:cNvPr>
          <p:cNvSpPr/>
          <p:nvPr/>
        </p:nvSpPr>
        <p:spPr>
          <a:xfrm>
            <a:off x="193677" y="978336"/>
            <a:ext cx="243932" cy="229993"/>
          </a:xfrm>
          <a:prstGeom prst="rect">
            <a:avLst/>
          </a:prstGeom>
          <a:solidFill>
            <a:srgbClr val="7BD0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783047-6F1F-0517-7B7B-4F7678B737EF}"/>
              </a:ext>
            </a:extLst>
          </p:cNvPr>
          <p:cNvSpPr txBox="1"/>
          <p:nvPr/>
        </p:nvSpPr>
        <p:spPr>
          <a:xfrm>
            <a:off x="437609" y="962527"/>
            <a:ext cx="11873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Arm velocity [m/s]</a:t>
            </a:r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94F09EB-0A8C-59D5-5315-0A3DD75908C0}"/>
              </a:ext>
            </a:extLst>
          </p:cNvPr>
          <p:cNvSpPr/>
          <p:nvPr/>
        </p:nvSpPr>
        <p:spPr>
          <a:xfrm>
            <a:off x="193677" y="1447538"/>
            <a:ext cx="243932" cy="229993"/>
          </a:xfrm>
          <a:prstGeom prst="rect">
            <a:avLst/>
          </a:prstGeom>
          <a:solidFill>
            <a:srgbClr val="E8A3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1D5FE8-0DE9-0616-5108-97114BD845CC}"/>
              </a:ext>
            </a:extLst>
          </p:cNvPr>
          <p:cNvSpPr txBox="1"/>
          <p:nvPr/>
        </p:nvSpPr>
        <p:spPr>
          <a:xfrm>
            <a:off x="437609" y="1431729"/>
            <a:ext cx="11873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Base velocity</a:t>
            </a:r>
          </a:p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[rad/s]</a:t>
            </a:r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0693443-F981-1C26-DA4D-B9243781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58" y="747140"/>
            <a:ext cx="7502224" cy="4029737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B621434C-209B-7339-9A40-4A7C22371674}"/>
              </a:ext>
            </a:extLst>
          </p:cNvPr>
          <p:cNvSpPr txBox="1"/>
          <p:nvPr/>
        </p:nvSpPr>
        <p:spPr>
          <a:xfrm>
            <a:off x="8648519" y="4767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8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0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45816-A70E-4BE4-EAD8-1A4583404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B646464-8B75-6AC0-F11C-F6DC5049022F}"/>
              </a:ext>
            </a:extLst>
          </p:cNvPr>
          <p:cNvSpPr/>
          <p:nvPr/>
        </p:nvSpPr>
        <p:spPr>
          <a:xfrm>
            <a:off x="3479073" y="123149"/>
            <a:ext cx="2093466" cy="6994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100" b="1" kern="0" spc="1">
                <a:solidFill>
                  <a:srgbClr val="E6F1FF"/>
                </a:solidFill>
              </a:rPr>
              <a:t> </a:t>
            </a:r>
            <a:r>
              <a:rPr lang="en-US" sz="2100" b="1" kern="0" spc="1">
                <a:solidFill>
                  <a:srgbClr val="64FFDA"/>
                </a:solidFill>
              </a:rPr>
              <a:t>Visualizations</a:t>
            </a:r>
            <a:endParaRPr lang="en-US" sz="2100" kern="0" spc="1">
              <a:solidFill>
                <a:srgbClr val="000000"/>
              </a:solidFill>
            </a:endParaRPr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219341D9-7F9E-B65B-6D46-BADF7FCB3151}"/>
              </a:ext>
            </a:extLst>
          </p:cNvPr>
          <p:cNvSpPr/>
          <p:nvPr/>
        </p:nvSpPr>
        <p:spPr>
          <a:xfrm>
            <a:off x="3479073" y="513680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1675152-58D2-5527-8F36-00D72F6E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89" y="690542"/>
            <a:ext cx="8210955" cy="4211787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EECAAD3E-6C50-47CD-2BCF-C998EBBA5B21}"/>
              </a:ext>
            </a:extLst>
          </p:cNvPr>
          <p:cNvSpPr txBox="1"/>
          <p:nvPr/>
        </p:nvSpPr>
        <p:spPr>
          <a:xfrm>
            <a:off x="8648519" y="4767582"/>
            <a:ext cx="263214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  <a:ea typeface="Calibri"/>
                <a:cs typeface="Calibri"/>
              </a:rPr>
              <a:t>9</a:t>
            </a:r>
            <a:endParaRPr lang="it-IT" sz="1200">
              <a:solidFill>
                <a:schemeClr val="bg2">
                  <a:lumMod val="7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76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F140-DFE6-2F2B-769A-3A010A504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2">
            <a:extLst>
              <a:ext uri="{FF2B5EF4-FFF2-40B4-BE49-F238E27FC236}">
                <a16:creationId xmlns:a16="http://schemas.microsoft.com/office/drawing/2014/main" id="{D1453736-3F6A-FBFF-019D-F8147D804606}"/>
              </a:ext>
            </a:extLst>
          </p:cNvPr>
          <p:cNvSpPr/>
          <p:nvPr/>
        </p:nvSpPr>
        <p:spPr>
          <a:xfrm>
            <a:off x="2503976" y="1760711"/>
            <a:ext cx="1137506" cy="5878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6000" b="1" kern="0" spc="-1">
                <a:solidFill>
                  <a:srgbClr val="E6F1FF"/>
                </a:solidFill>
              </a:rPr>
              <a:t>02</a:t>
            </a:r>
            <a:endParaRPr lang="it-IT" sz="6000">
              <a:ea typeface="Calibri"/>
              <a:cs typeface="Calibri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6BF5DD2-CCA5-6A35-13AB-28EF78D72D67}"/>
              </a:ext>
            </a:extLst>
          </p:cNvPr>
          <p:cNvCxnSpPr/>
          <p:nvPr/>
        </p:nvCxnSpPr>
        <p:spPr>
          <a:xfrm>
            <a:off x="1699845" y="2476499"/>
            <a:ext cx="2344615" cy="7937"/>
          </a:xfrm>
          <a:prstGeom prst="straightConnector1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 2">
            <a:extLst>
              <a:ext uri="{FF2B5EF4-FFF2-40B4-BE49-F238E27FC236}">
                <a16:creationId xmlns:a16="http://schemas.microsoft.com/office/drawing/2014/main" id="{ED7B34EB-142B-F7C6-7771-50390B9BA748}"/>
              </a:ext>
            </a:extLst>
          </p:cNvPr>
          <p:cNvSpPr/>
          <p:nvPr/>
        </p:nvSpPr>
        <p:spPr>
          <a:xfrm>
            <a:off x="1698015" y="2573999"/>
            <a:ext cx="2353775" cy="10077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50" b="1" kern="0" spc="-1">
                <a:solidFill>
                  <a:srgbClr val="E6F1FF"/>
                </a:solidFill>
              </a:rPr>
              <a:t>Extended Version</a:t>
            </a:r>
            <a:endParaRPr lang="it-IT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Immagine 11" descr="Immagine che contiene ruota, testo, pneumatico, computer&#10;&#10;Il contenuto generato dall&amp;#39;IA potrebbe non essere corretto.">
            <a:extLst>
              <a:ext uri="{FF2B5EF4-FFF2-40B4-BE49-F238E27FC236}">
                <a16:creationId xmlns:a16="http://schemas.microsoft.com/office/drawing/2014/main" id="{31D49E44-EB86-7D78-6630-61C01C22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90" y="783248"/>
            <a:ext cx="2609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8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54598-BDA7-697B-6E56-B18D1858B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7A1DB5-24E4-C2FC-9A3B-D25D8943BB59}"/>
              </a:ext>
            </a:extLst>
          </p:cNvPr>
          <p:cNvSpPr txBox="1"/>
          <p:nvPr/>
        </p:nvSpPr>
        <p:spPr>
          <a:xfrm>
            <a:off x="8654869" y="476758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10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E06C07F5-C494-4861-9C78-741559F2B92D}"/>
              </a:ext>
            </a:extLst>
          </p:cNvPr>
          <p:cNvSpPr/>
          <p:nvPr/>
        </p:nvSpPr>
        <p:spPr>
          <a:xfrm>
            <a:off x="358151" y="109076"/>
            <a:ext cx="3923318" cy="3411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1">
                <a:solidFill>
                  <a:srgbClr val="64FFDA"/>
                </a:solidFill>
              </a:rPr>
              <a:t>Maze and environment generation</a:t>
            </a:r>
            <a:endParaRPr lang="en-US" sz="2121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A82F1ACA-F42D-023D-98D1-82A7FEBD434C}"/>
              </a:ext>
            </a:extLst>
          </p:cNvPr>
          <p:cNvSpPr/>
          <p:nvPr/>
        </p:nvSpPr>
        <p:spPr>
          <a:xfrm>
            <a:off x="340363" y="494016"/>
            <a:ext cx="4120279" cy="341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13784E2-7162-CA8C-3E3C-D240C64850D7}"/>
              </a:ext>
            </a:extLst>
          </p:cNvPr>
          <p:cNvSpPr txBox="1"/>
          <p:nvPr/>
        </p:nvSpPr>
        <p:spPr>
          <a:xfrm>
            <a:off x="4114800" y="221034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CH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29EFDE4-DB35-163F-9675-F9CDB5EEF3E8}"/>
              </a:ext>
            </a:extLst>
          </p:cNvPr>
          <p:cNvSpPr/>
          <p:nvPr/>
        </p:nvSpPr>
        <p:spPr>
          <a:xfrm>
            <a:off x="655983" y="820999"/>
            <a:ext cx="2209735" cy="9564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/>
              <a:t>Random Depth-First </a:t>
            </a:r>
            <a:r>
              <a:rPr lang="it-CH" err="1"/>
              <a:t>Search</a:t>
            </a:r>
            <a:r>
              <a:rPr lang="it-CH"/>
              <a:t> generator</a:t>
            </a:r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C67C3C75-E044-C546-E6CF-B04A4A26DEA8}"/>
              </a:ext>
            </a:extLst>
          </p:cNvPr>
          <p:cNvSpPr/>
          <p:nvPr/>
        </p:nvSpPr>
        <p:spPr>
          <a:xfrm rot="16200000">
            <a:off x="3034127" y="1131344"/>
            <a:ext cx="200024" cy="33575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964AE91E-CF92-B33A-05AF-6D709506DD68}"/>
              </a:ext>
            </a:extLst>
          </p:cNvPr>
          <p:cNvSpPr/>
          <p:nvPr/>
        </p:nvSpPr>
        <p:spPr>
          <a:xfrm>
            <a:off x="1660838" y="1905678"/>
            <a:ext cx="200024" cy="33575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54302D-E022-D11A-C632-95377B5D7C4D}"/>
              </a:ext>
            </a:extLst>
          </p:cNvPr>
          <p:cNvSpPr/>
          <p:nvPr/>
        </p:nvSpPr>
        <p:spPr>
          <a:xfrm>
            <a:off x="490297" y="2342734"/>
            <a:ext cx="2541105" cy="425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3" name="Immagine 12" descr="Immagine che contiene schermata,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38984451-4489-6D5B-3031-53915720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143" y="721996"/>
            <a:ext cx="1231313" cy="123131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C34D2F-40D4-6FEC-EB15-71DB02E0E49C}"/>
              </a:ext>
            </a:extLst>
          </p:cNvPr>
          <p:cNvSpPr txBox="1"/>
          <p:nvPr/>
        </p:nvSpPr>
        <p:spPr>
          <a:xfrm>
            <a:off x="740045" y="2376037"/>
            <a:ext cx="20813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err="1">
                <a:solidFill>
                  <a:srgbClr val="FFFFFF"/>
                </a:solidFill>
              </a:rPr>
              <a:t>Removed</a:t>
            </a:r>
            <a:r>
              <a:rPr lang="it-IT" sz="1400" b="1">
                <a:solidFill>
                  <a:srgbClr val="FFFFFF"/>
                </a:solidFill>
              </a:rPr>
              <a:t> </a:t>
            </a:r>
            <a:r>
              <a:rPr lang="it-IT" sz="1400" b="1" err="1">
                <a:solidFill>
                  <a:srgbClr val="FFFFFF"/>
                </a:solidFill>
              </a:rPr>
              <a:t>external</a:t>
            </a:r>
            <a:r>
              <a:rPr lang="it-IT" sz="1400" b="1">
                <a:solidFill>
                  <a:srgbClr val="FFFFFF"/>
                </a:solidFill>
              </a:rPr>
              <a:t> </a:t>
            </a:r>
            <a:r>
              <a:rPr lang="it-IT" sz="1400" b="1" err="1">
                <a:solidFill>
                  <a:srgbClr val="FFFFFF"/>
                </a:solidFill>
              </a:rPr>
              <a:t>walls</a:t>
            </a:r>
            <a:endParaRPr lang="it-IT" sz="1400" b="1">
              <a:solidFill>
                <a:srgbClr val="FFFFFF"/>
              </a:solidFill>
            </a:endParaRPr>
          </a:p>
        </p:txBody>
      </p:sp>
      <p:pic>
        <p:nvPicPr>
          <p:cNvPr id="1026" name="Picture 2" descr="maze ones and zeros - A Level Computer Science">
            <a:extLst>
              <a:ext uri="{FF2B5EF4-FFF2-40B4-BE49-F238E27FC236}">
                <a16:creationId xmlns:a16="http://schemas.microsoft.com/office/drawing/2014/main" id="{54837795-B67E-3CED-4C4C-3AD8829C1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t="7069" r="7289" b="7789"/>
          <a:stretch>
            <a:fillRect/>
          </a:stretch>
        </p:blipFill>
        <p:spPr bwMode="auto">
          <a:xfrm>
            <a:off x="3428621" y="2558811"/>
            <a:ext cx="1248834" cy="115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4F5D9C59-8F1D-9372-8441-EC9DAA323D51}"/>
              </a:ext>
            </a:extLst>
          </p:cNvPr>
          <p:cNvSpPr/>
          <p:nvPr/>
        </p:nvSpPr>
        <p:spPr>
          <a:xfrm>
            <a:off x="1641889" y="2861625"/>
            <a:ext cx="200024" cy="33575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A178A1F-6EAB-3947-7B7F-4B9BF587794A}"/>
              </a:ext>
            </a:extLst>
          </p:cNvPr>
          <p:cNvSpPr/>
          <p:nvPr/>
        </p:nvSpPr>
        <p:spPr>
          <a:xfrm>
            <a:off x="5785107" y="2640137"/>
            <a:ext cx="2080558" cy="9564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/>
              <a:t>Build Maze scene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216CFE0-A850-EA4D-4A8A-C1663799EA41}"/>
              </a:ext>
            </a:extLst>
          </p:cNvPr>
          <p:cNvSpPr/>
          <p:nvPr/>
        </p:nvSpPr>
        <p:spPr>
          <a:xfrm>
            <a:off x="486983" y="3245227"/>
            <a:ext cx="2541105" cy="4667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84D0072-8111-D20A-3F11-4D2CE105AE5F}"/>
              </a:ext>
            </a:extLst>
          </p:cNvPr>
          <p:cNvSpPr txBox="1"/>
          <p:nvPr/>
        </p:nvSpPr>
        <p:spPr>
          <a:xfrm>
            <a:off x="701219" y="3312349"/>
            <a:ext cx="20813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>
                <a:solidFill>
                  <a:srgbClr val="FFFFFF"/>
                </a:solidFill>
              </a:rPr>
              <a:t>_</a:t>
            </a:r>
            <a:r>
              <a:rPr lang="it-IT" sz="1400" b="1" err="1">
                <a:solidFill>
                  <a:srgbClr val="FFFFFF"/>
                </a:solidFill>
              </a:rPr>
              <a:t>scale_maze_thin_walls</a:t>
            </a:r>
            <a:endParaRPr lang="it-IT" sz="1400" b="1">
              <a:solidFill>
                <a:srgbClr val="FFFFFF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03D5050-3F87-3889-F1FE-9C296A2F8668}"/>
              </a:ext>
            </a:extLst>
          </p:cNvPr>
          <p:cNvSpPr/>
          <p:nvPr/>
        </p:nvSpPr>
        <p:spPr>
          <a:xfrm>
            <a:off x="5648376" y="1485418"/>
            <a:ext cx="1371515" cy="4667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2548F70-6A3C-99A9-6D56-23FFCD33A740}"/>
              </a:ext>
            </a:extLst>
          </p:cNvPr>
          <p:cNvSpPr txBox="1"/>
          <p:nvPr/>
        </p:nvSpPr>
        <p:spPr>
          <a:xfrm>
            <a:off x="5648377" y="1558751"/>
            <a:ext cx="13715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err="1">
                <a:solidFill>
                  <a:srgbClr val="FFFFFF"/>
                </a:solidFill>
              </a:rPr>
              <a:t>add_flor</a:t>
            </a:r>
            <a:endParaRPr lang="it-IT" sz="1400" b="1">
              <a:solidFill>
                <a:srgbClr val="FFFFFF"/>
              </a:solidFill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1C99B39-95A5-7AC1-7833-D7FCB14F8731}"/>
              </a:ext>
            </a:extLst>
          </p:cNvPr>
          <p:cNvSpPr/>
          <p:nvPr/>
        </p:nvSpPr>
        <p:spPr>
          <a:xfrm>
            <a:off x="5648377" y="968522"/>
            <a:ext cx="2217286" cy="4667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AE4C365-540C-1D9F-E756-62052E7E0848}"/>
              </a:ext>
            </a:extLst>
          </p:cNvPr>
          <p:cNvSpPr txBox="1"/>
          <p:nvPr/>
        </p:nvSpPr>
        <p:spPr>
          <a:xfrm>
            <a:off x="5648377" y="1041855"/>
            <a:ext cx="221728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err="1">
                <a:solidFill>
                  <a:srgbClr val="FFFFFF"/>
                </a:solidFill>
              </a:rPr>
              <a:t>place_walls_from_grid</a:t>
            </a:r>
            <a:endParaRPr lang="it-IT" sz="1400" b="1">
              <a:solidFill>
                <a:srgbClr val="FFFFFF"/>
              </a:solidFill>
            </a:endParaRPr>
          </a:p>
        </p:txBody>
      </p:sp>
      <p:sp>
        <p:nvSpPr>
          <p:cNvPr id="28" name="Freccia angolare in su 27">
            <a:extLst>
              <a:ext uri="{FF2B5EF4-FFF2-40B4-BE49-F238E27FC236}">
                <a16:creationId xmlns:a16="http://schemas.microsoft.com/office/drawing/2014/main" id="{0E7E8AD2-C311-4E03-FFED-92767F438A88}"/>
              </a:ext>
            </a:extLst>
          </p:cNvPr>
          <p:cNvSpPr/>
          <p:nvPr/>
        </p:nvSpPr>
        <p:spPr>
          <a:xfrm>
            <a:off x="1834669" y="3864722"/>
            <a:ext cx="2421568" cy="769771"/>
          </a:xfrm>
          <a:prstGeom prst="bentUpArrow">
            <a:avLst>
              <a:gd name="adj1" fmla="val 24570"/>
              <a:gd name="adj2" fmla="val 25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39C02DF-EA31-8922-2AD4-CA0826D9A488}"/>
              </a:ext>
            </a:extLst>
          </p:cNvPr>
          <p:cNvSpPr/>
          <p:nvPr/>
        </p:nvSpPr>
        <p:spPr>
          <a:xfrm rot="16200000">
            <a:off x="1304061" y="4103885"/>
            <a:ext cx="875678" cy="185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B6025CB5-8D77-9C64-A171-B645BFF272CC}"/>
              </a:ext>
            </a:extLst>
          </p:cNvPr>
          <p:cNvSpPr/>
          <p:nvPr/>
        </p:nvSpPr>
        <p:spPr>
          <a:xfrm rot="16200000">
            <a:off x="5163685" y="2821590"/>
            <a:ext cx="315737" cy="557548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48284000-EB12-4443-AB26-6027F4B68E73}"/>
              </a:ext>
            </a:extLst>
          </p:cNvPr>
          <p:cNvSpPr/>
          <p:nvPr/>
        </p:nvSpPr>
        <p:spPr>
          <a:xfrm>
            <a:off x="6268791" y="2025549"/>
            <a:ext cx="200024" cy="40083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reccia in giù 33">
            <a:extLst>
              <a:ext uri="{FF2B5EF4-FFF2-40B4-BE49-F238E27FC236}">
                <a16:creationId xmlns:a16="http://schemas.microsoft.com/office/drawing/2014/main" id="{BACF178A-E8FC-BD1F-33A0-8930D0FA91ED}"/>
              </a:ext>
            </a:extLst>
          </p:cNvPr>
          <p:cNvSpPr/>
          <p:nvPr/>
        </p:nvSpPr>
        <p:spPr>
          <a:xfrm>
            <a:off x="7245784" y="1508653"/>
            <a:ext cx="200024" cy="915105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C4CA0F7D-A9D4-E7F3-C432-2CCE03FE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729" y="3864722"/>
            <a:ext cx="1431313" cy="11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34787-6225-0B69-6C86-F87B7B79E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7D33F60-4BBA-4F95-F34D-6786EAAA9F35}"/>
              </a:ext>
            </a:extLst>
          </p:cNvPr>
          <p:cNvSpPr txBox="1"/>
          <p:nvPr/>
        </p:nvSpPr>
        <p:spPr>
          <a:xfrm>
            <a:off x="8654869" y="476758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11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59FE4032-C1D1-E9FA-CE64-C130F9447415}"/>
              </a:ext>
            </a:extLst>
          </p:cNvPr>
          <p:cNvSpPr/>
          <p:nvPr/>
        </p:nvSpPr>
        <p:spPr>
          <a:xfrm>
            <a:off x="358151" y="400620"/>
            <a:ext cx="2758640" cy="3411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1">
                <a:solidFill>
                  <a:srgbClr val="64FFDA"/>
                </a:solidFill>
              </a:rPr>
              <a:t>A* star search algorithm</a:t>
            </a:r>
            <a:endParaRPr lang="en-US" sz="2121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B0B0B9EF-3923-40F7-B15D-8E397EC9B538}"/>
              </a:ext>
            </a:extLst>
          </p:cNvPr>
          <p:cNvSpPr/>
          <p:nvPr/>
        </p:nvSpPr>
        <p:spPr>
          <a:xfrm>
            <a:off x="340363" y="785560"/>
            <a:ext cx="4120279" cy="341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BB63CD9-387D-2A75-EF36-021E465DB683}"/>
                  </a:ext>
                </a:extLst>
              </p:cNvPr>
              <p:cNvSpPr txBox="1"/>
              <p:nvPr/>
            </p:nvSpPr>
            <p:spPr>
              <a:xfrm>
                <a:off x="1011111" y="4045972"/>
                <a:ext cx="2029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b="0" i="1" smtClean="0">
                              <a:solidFill>
                                <a:srgbClr val="E8A3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solidFill>
                                <a:srgbClr val="E8A364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CH" b="0" i="1" smtClean="0">
                              <a:solidFill>
                                <a:srgbClr val="E8A364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it-CH" b="0" i="1" smtClean="0">
                          <a:solidFill>
                            <a:srgbClr val="E8A3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CH" b="0" i="1" smtClean="0">
                              <a:solidFill>
                                <a:srgbClr val="E8A3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solidFill>
                                <a:srgbClr val="E8A364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CH" b="0" i="1" smtClean="0">
                              <a:solidFill>
                                <a:srgbClr val="E8A364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it-CH" b="0" i="1" smtClean="0">
                          <a:solidFill>
                            <a:srgbClr val="E8A36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CH" b="0" i="1" smtClean="0">
                              <a:solidFill>
                                <a:srgbClr val="E8A3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solidFill>
                                <a:srgbClr val="E8A36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CH" b="0" i="1" smtClean="0">
                              <a:solidFill>
                                <a:srgbClr val="E8A364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it-CH">
                  <a:solidFill>
                    <a:srgbClr val="E8A364"/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BB63CD9-387D-2A75-EF36-021E465DB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11" y="4045972"/>
                <a:ext cx="2029210" cy="276999"/>
              </a:xfrm>
              <a:prstGeom prst="rect">
                <a:avLst/>
              </a:prstGeom>
              <a:blipFill>
                <a:blip r:embed="rId3"/>
                <a:stretch>
                  <a:fillRect l="-3604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magine 23" descr="Immagine che contiene schermata, Arte bambin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E84B9B53-BDCE-E6D7-B59A-8994C4C9F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098933"/>
            <a:ext cx="4265744" cy="1906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AA01D79-AE00-BD69-67A6-0D5362FD8AD7}"/>
                  </a:ext>
                </a:extLst>
              </p:cNvPr>
              <p:cNvSpPr txBox="1"/>
              <p:nvPr/>
            </p:nvSpPr>
            <p:spPr>
              <a:xfrm>
                <a:off x="947009" y="1551632"/>
                <a:ext cx="2137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𝑜𝑝𝑒</m:t>
                      </m:r>
                      <m:sSub>
                        <m:sSubPr>
                          <m:ctrlP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𝑙𝑖𝑠𝑡</m:t>
                          </m:r>
                        </m:sub>
                      </m:sSub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,…]</m:t>
                      </m:r>
                    </m:oMath>
                  </m:oMathPara>
                </a14:m>
                <a:endParaRPr lang="it-CH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AA01D79-AE00-BD69-67A6-0D5362FD8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09" y="1551632"/>
                <a:ext cx="2137508" cy="276999"/>
              </a:xfrm>
              <a:prstGeom prst="rect">
                <a:avLst/>
              </a:prstGeom>
              <a:blipFill>
                <a:blip r:embed="rId5"/>
                <a:stretch>
                  <a:fillRect l="-2279" t="-4444" r="-370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EA59D0BB-A43A-B8B7-F491-C265A9D1731D}"/>
                  </a:ext>
                </a:extLst>
              </p:cNvPr>
              <p:cNvSpPr txBox="1"/>
              <p:nvPr/>
            </p:nvSpPr>
            <p:spPr>
              <a:xfrm>
                <a:off x="947009" y="1828631"/>
                <a:ext cx="1534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𝑐𝑙𝑜𝑠</m:t>
                      </m:r>
                      <m:sSub>
                        <m:sSubPr>
                          <m:ctrlP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𝑙𝑖𝑠𝑡</m:t>
                          </m:r>
                        </m:sub>
                      </m:sSub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=[…]</m:t>
                      </m:r>
                    </m:oMath>
                  </m:oMathPara>
                </a14:m>
                <a:endParaRPr lang="it-CH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EA59D0BB-A43A-B8B7-F491-C265A9D1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09" y="1828631"/>
                <a:ext cx="1534907" cy="276999"/>
              </a:xfrm>
              <a:prstGeom prst="rect">
                <a:avLst/>
              </a:prstGeom>
              <a:blipFill>
                <a:blip r:embed="rId6"/>
                <a:stretch>
                  <a:fillRect l="-3571" t="-4444" r="-515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in giù 32">
            <a:extLst>
              <a:ext uri="{FF2B5EF4-FFF2-40B4-BE49-F238E27FC236}">
                <a16:creationId xmlns:a16="http://schemas.microsoft.com/office/drawing/2014/main" id="{88B9C837-201E-0BCC-98A8-8CDF8B2BDEC2}"/>
              </a:ext>
            </a:extLst>
          </p:cNvPr>
          <p:cNvSpPr/>
          <p:nvPr/>
        </p:nvSpPr>
        <p:spPr>
          <a:xfrm>
            <a:off x="1867932" y="2303032"/>
            <a:ext cx="200024" cy="33575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C43A5CB4-F446-ABE9-71B1-92400D035327}"/>
                  </a:ext>
                </a:extLst>
              </p:cNvPr>
              <p:cNvSpPr txBox="1"/>
              <p:nvPr/>
            </p:nvSpPr>
            <p:spPr>
              <a:xfrm>
                <a:off x="895567" y="2728906"/>
                <a:ext cx="2144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𝑈𝑛𝑡𝑖𝑙</m:t>
                      </m:r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𝑜𝑝𝑒</m:t>
                      </m:r>
                      <m:sSub>
                        <m:sSubPr>
                          <m:ctrlP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𝑙𝑖𝑠𝑡</m:t>
                          </m:r>
                        </m:sub>
                      </m:sSub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𝑒𝑚𝑝𝑡𝑦</m:t>
                      </m:r>
                    </m:oMath>
                  </m:oMathPara>
                </a14:m>
                <a:endParaRPr lang="it-CH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C43A5CB4-F446-ABE9-71B1-92400D035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67" y="2728906"/>
                <a:ext cx="2144754" cy="276999"/>
              </a:xfrm>
              <a:prstGeom prst="rect">
                <a:avLst/>
              </a:prstGeom>
              <a:blipFill>
                <a:blip r:embed="rId7"/>
                <a:stretch>
                  <a:fillRect l="-2273" r="-284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3093C158-F27C-1097-531F-A0E7A6F83A3D}"/>
              </a:ext>
            </a:extLst>
          </p:cNvPr>
          <p:cNvSpPr/>
          <p:nvPr/>
        </p:nvSpPr>
        <p:spPr>
          <a:xfrm>
            <a:off x="1867932" y="3136744"/>
            <a:ext cx="200024" cy="59017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B9559EFF-59DE-95E1-15E5-C1A218F6B913}"/>
                  </a:ext>
                </a:extLst>
              </p:cNvPr>
              <p:cNvSpPr txBox="1"/>
              <p:nvPr/>
            </p:nvSpPr>
            <p:spPr>
              <a:xfrm>
                <a:off x="717923" y="3809743"/>
                <a:ext cx="27000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solidFill>
                            <a:srgbClr val="7570F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it-CH" b="0" i="1" smtClean="0">
                          <a:solidFill>
                            <a:srgbClr val="7570F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CH" b="0" i="1" smtClean="0">
                          <a:solidFill>
                            <a:srgbClr val="7570F1"/>
                          </a:solidFill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it-CH" b="0" i="1" smtClean="0">
                          <a:solidFill>
                            <a:srgbClr val="7570F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CH" b="0" i="1" smtClean="0">
                          <a:solidFill>
                            <a:srgbClr val="7570F1"/>
                          </a:solidFill>
                          <a:latin typeface="Cambria Math" panose="02040503050406030204" pitchFamily="18" charset="0"/>
                        </a:rPr>
                        <m:t>𝑛𝑒𝑖𝑔h𝑏𝑜𝑢𝑟</m:t>
                      </m:r>
                      <m:r>
                        <a:rPr lang="it-CH" b="0" i="1" smtClean="0">
                          <a:solidFill>
                            <a:srgbClr val="7570F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CH" b="0">
                  <a:solidFill>
                    <a:srgbClr val="7570F1"/>
                  </a:solidFill>
                </a:endParaRPr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B9559EFF-59DE-95E1-15E5-C1A218F6B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23" y="3809743"/>
                <a:ext cx="2700065" cy="276999"/>
              </a:xfrm>
              <a:prstGeom prst="rect">
                <a:avLst/>
              </a:prstGeom>
              <a:blipFill>
                <a:blip r:embed="rId8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94A4838-8C78-233E-6E7A-00DF3FD9BA81}"/>
              </a:ext>
            </a:extLst>
          </p:cNvPr>
          <p:cNvSpPr txBox="1"/>
          <p:nvPr/>
        </p:nvSpPr>
        <p:spPr>
          <a:xfrm>
            <a:off x="4114800" y="21314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2FF98399-E776-68E3-9BB8-34555CAB4053}"/>
                  </a:ext>
                </a:extLst>
              </p:cNvPr>
              <p:cNvSpPr txBox="1"/>
              <p:nvPr/>
            </p:nvSpPr>
            <p:spPr>
              <a:xfrm>
                <a:off x="2170044" y="3242134"/>
                <a:ext cx="3416513" cy="3606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𝑐𝑒𝑙</m:t>
                      </m:r>
                      <m:sSub>
                        <m:sSubPr>
                          <m:ctrlPr>
                            <a:rPr lang="it-CH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CH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CH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CH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CH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CH" b="0" i="0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CH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𝑖𝑑𝑥</m:t>
                              </m:r>
                            </m:lim>
                          </m:limLow>
                        </m:fName>
                        <m:e>
                          <m:r>
                            <a:rPr lang="it-CH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CH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𝑜𝑝𝑒</m:t>
                          </m:r>
                          <m:sSub>
                            <m:sSubPr>
                              <m:ctrlPr>
                                <a:rPr lang="it-CH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CH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CH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𝑙𝑖𝑠𝑡</m:t>
                              </m:r>
                            </m:sub>
                          </m:sSub>
                          <m:d>
                            <m:dPr>
                              <m:ctrlPr>
                                <a:rPr lang="it-CH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CH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𝑖𝑑𝑥</m:t>
                              </m:r>
                            </m:e>
                          </m:d>
                          <m:r>
                            <a:rPr lang="it-CH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CH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CH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it-CH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2FF98399-E776-68E3-9BB8-34555CAB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044" y="3242134"/>
                <a:ext cx="3416513" cy="360676"/>
              </a:xfrm>
              <a:prstGeom prst="rect">
                <a:avLst/>
              </a:prstGeom>
              <a:blipFill>
                <a:blip r:embed="rId9"/>
                <a:stretch>
                  <a:fillRect l="-1250" r="-2143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3B6B2F49-D566-98C8-2DBA-051484E06819}"/>
                  </a:ext>
                </a:extLst>
              </p:cNvPr>
              <p:cNvSpPr txBox="1"/>
              <p:nvPr/>
            </p:nvSpPr>
            <p:spPr>
              <a:xfrm>
                <a:off x="3823941" y="3754087"/>
                <a:ext cx="2586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C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it-C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C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𝑙𝑖𝑠𝑡</m:t>
                        </m:r>
                      </m:sub>
                    </m:sSub>
                    <m:r>
                      <a:rPr lang="it-C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it-C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it-C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C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𝑐𝑒𝑙</m:t>
                    </m:r>
                    <m:sSub>
                      <m:sSubPr>
                        <m:ctrlPr>
                          <a:rPr lang="it-C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C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it-CH">
                    <a:solidFill>
                      <a:schemeClr val="bg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3B6B2F49-D566-98C8-2DBA-051484E0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941" y="3754087"/>
                <a:ext cx="2586670" cy="276999"/>
              </a:xfrm>
              <a:prstGeom prst="rect">
                <a:avLst/>
              </a:prstGeom>
              <a:blipFill>
                <a:blip r:embed="rId10"/>
                <a:stretch>
                  <a:fillRect l="-3294" t="-28889" r="-470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Freccia in giù 71">
            <a:extLst>
              <a:ext uri="{FF2B5EF4-FFF2-40B4-BE49-F238E27FC236}">
                <a16:creationId xmlns:a16="http://schemas.microsoft.com/office/drawing/2014/main" id="{C332287A-18F1-EED5-EC87-2B78829951B4}"/>
              </a:ext>
            </a:extLst>
          </p:cNvPr>
          <p:cNvSpPr/>
          <p:nvPr/>
        </p:nvSpPr>
        <p:spPr>
          <a:xfrm rot="16200000">
            <a:off x="3317976" y="3809758"/>
            <a:ext cx="200024" cy="59017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D2D86AC8-9FC4-8E7E-AF4D-FF3C0E5C1A1A}"/>
                  </a:ext>
                </a:extLst>
              </p:cNvPr>
              <p:cNvSpPr txBox="1"/>
              <p:nvPr/>
            </p:nvSpPr>
            <p:spPr>
              <a:xfrm>
                <a:off x="3851132" y="4068034"/>
                <a:ext cx="1999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𝑐𝑙𝑜𝑠</m:t>
                      </m:r>
                      <m:sSub>
                        <m:sSubPr>
                          <m:ctrlP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𝑙𝑖𝑠𝑡</m:t>
                          </m:r>
                        </m:sub>
                      </m:sSub>
                      <m:r>
                        <a:rPr lang="it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CH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cell</m:t>
                          </m:r>
                        </m:e>
                        <m:sub>
                          <m:r>
                            <a:rPr lang="it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CH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CH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D2D86AC8-9FC4-8E7E-AF4D-FF3C0E5C1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132" y="4068034"/>
                <a:ext cx="1999393" cy="276999"/>
              </a:xfrm>
              <a:prstGeom prst="rect">
                <a:avLst/>
              </a:prstGeom>
              <a:blipFill>
                <a:blip r:embed="rId11"/>
                <a:stretch>
                  <a:fillRect l="-2439" t="-2174" r="-365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BF2CC79E-AD95-596A-FD24-563892ADD30A}"/>
                  </a:ext>
                </a:extLst>
              </p:cNvPr>
              <p:cNvSpPr txBox="1"/>
              <p:nvPr/>
            </p:nvSpPr>
            <p:spPr>
              <a:xfrm>
                <a:off x="2481916" y="4462598"/>
                <a:ext cx="2019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𝑆𝑎𝑣𝑒</m:t>
                      </m:r>
                      <m:r>
                        <a:rPr lang="it-CH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CH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𝑜𝑛𝑙𝑦</m:t>
                      </m:r>
                      <m:r>
                        <a:rPr lang="it-CH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CH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it-CH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CH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𝑏𝑒𝑡𝑡𝑒𝑟</m:t>
                      </m:r>
                    </m:oMath>
                  </m:oMathPara>
                </a14:m>
                <a:endParaRPr lang="it-CH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BF2CC79E-AD95-596A-FD24-563892ADD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16" y="4462598"/>
                <a:ext cx="2019784" cy="276999"/>
              </a:xfrm>
              <a:prstGeom prst="rect">
                <a:avLst/>
              </a:prstGeom>
              <a:blipFill>
                <a:blip r:embed="rId12"/>
                <a:stretch>
                  <a:fillRect l="-2115" t="-2222" r="-271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66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A7D05-0A08-29F3-0DC2-EA277AEBD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FA3E845C-0CAE-A577-502C-6DB674836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BFE90468-357F-96A2-993A-EBA8E7D4AE28}"/>
              </a:ext>
            </a:extLst>
          </p:cNvPr>
          <p:cNvSpPr/>
          <p:nvPr/>
        </p:nvSpPr>
        <p:spPr>
          <a:xfrm>
            <a:off x="3544779" y="87588"/>
            <a:ext cx="2057358" cy="6994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it-CH" sz="2100" b="1" kern="0" spc="1">
                <a:solidFill>
                  <a:srgbClr val="E6F1FF"/>
                </a:solidFill>
              </a:rPr>
              <a:t>Collaborative Task</a:t>
            </a:r>
            <a:endParaRPr lang="it-IT"/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CCE98E41-BAFB-BB22-2FCB-A24F0EDEF0AC}"/>
              </a:ext>
            </a:extLst>
          </p:cNvPr>
          <p:cNvSpPr/>
          <p:nvPr/>
        </p:nvSpPr>
        <p:spPr>
          <a:xfrm>
            <a:off x="3350485" y="448543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4" name="Shape 6">
            <a:extLst>
              <a:ext uri="{FF2B5EF4-FFF2-40B4-BE49-F238E27FC236}">
                <a16:creationId xmlns:a16="http://schemas.microsoft.com/office/drawing/2014/main" id="{E7FB4C68-8E7E-70DB-BDAC-997250EF9842}"/>
              </a:ext>
            </a:extLst>
          </p:cNvPr>
          <p:cNvSpPr/>
          <p:nvPr/>
        </p:nvSpPr>
        <p:spPr>
          <a:xfrm>
            <a:off x="362364" y="759265"/>
            <a:ext cx="3977618" cy="28575"/>
          </a:xfrm>
          <a:prstGeom prst="rect">
            <a:avLst/>
          </a:prstGeom>
          <a:solidFill>
            <a:srgbClr val="FFD700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5" name="Shape 28">
            <a:extLst>
              <a:ext uri="{FF2B5EF4-FFF2-40B4-BE49-F238E27FC236}">
                <a16:creationId xmlns:a16="http://schemas.microsoft.com/office/drawing/2014/main" id="{5896DDFB-9229-4B19-75F1-DAD7B219C336}"/>
              </a:ext>
            </a:extLst>
          </p:cNvPr>
          <p:cNvSpPr/>
          <p:nvPr/>
        </p:nvSpPr>
        <p:spPr>
          <a:xfrm>
            <a:off x="4754322" y="760590"/>
            <a:ext cx="3977618" cy="2857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62B4D1E-CBCD-41E8-2B0C-9AB88DE70053}"/>
              </a:ext>
            </a:extLst>
          </p:cNvPr>
          <p:cNvSpPr/>
          <p:nvPr/>
        </p:nvSpPr>
        <p:spPr>
          <a:xfrm>
            <a:off x="362364" y="928229"/>
            <a:ext cx="3977618" cy="3900163"/>
          </a:xfrm>
          <a:prstGeom prst="rect">
            <a:avLst/>
          </a:prstGeom>
          <a:solidFill>
            <a:srgbClr val="112240">
              <a:alpha val="60000"/>
            </a:srgbClr>
          </a:solidFill>
          <a:ln/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3294D06A-6102-5E8D-324D-CD6E6B1E430D}"/>
              </a:ext>
            </a:extLst>
          </p:cNvPr>
          <p:cNvSpPr/>
          <p:nvPr/>
        </p:nvSpPr>
        <p:spPr>
          <a:xfrm>
            <a:off x="4777351" y="928230"/>
            <a:ext cx="4078319" cy="3900162"/>
          </a:xfrm>
          <a:prstGeom prst="rect">
            <a:avLst/>
          </a:prstGeom>
          <a:solidFill>
            <a:srgbClr val="112240">
              <a:alpha val="60000"/>
            </a:srgbClr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9841CCE3-6DD6-680E-2434-4704B272FBDB}"/>
              </a:ext>
            </a:extLst>
          </p:cNvPr>
          <p:cNvSpPr/>
          <p:nvPr/>
        </p:nvSpPr>
        <p:spPr>
          <a:xfrm>
            <a:off x="1878066" y="488488"/>
            <a:ext cx="1005147" cy="2318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50" err="1">
                <a:solidFill>
                  <a:srgbClr val="FFD700"/>
                </a:solidFill>
              </a:rPr>
              <a:t>MazeGrasper</a:t>
            </a:r>
            <a:endParaRPr lang="en-US" sz="1486"/>
          </a:p>
        </p:txBody>
      </p:sp>
      <p:sp>
        <p:nvSpPr>
          <p:cNvPr id="30" name="Text 32">
            <a:extLst>
              <a:ext uri="{FF2B5EF4-FFF2-40B4-BE49-F238E27FC236}">
                <a16:creationId xmlns:a16="http://schemas.microsoft.com/office/drawing/2014/main" id="{6C5DDA86-8C16-A30A-C62D-BA551F27B962}"/>
              </a:ext>
            </a:extLst>
          </p:cNvPr>
          <p:cNvSpPr/>
          <p:nvPr/>
        </p:nvSpPr>
        <p:spPr>
          <a:xfrm>
            <a:off x="6377250" y="488488"/>
            <a:ext cx="945643" cy="2318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50" err="1">
                <a:solidFill>
                  <a:srgbClr val="64FFDA"/>
                </a:solidFill>
                <a:ea typeface="Calibri"/>
                <a:cs typeface="Calibri"/>
              </a:rPr>
              <a:t>BulbScrewer</a:t>
            </a:r>
            <a:endParaRPr lang="it-IT"/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B460231E-549A-AC5F-9E4E-C91E1D51B0B6}"/>
              </a:ext>
            </a:extLst>
          </p:cNvPr>
          <p:cNvSpPr txBox="1"/>
          <p:nvPr/>
        </p:nvSpPr>
        <p:spPr>
          <a:xfrm>
            <a:off x="8648519" y="476758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12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Shape 13">
            <a:extLst>
              <a:ext uri="{FF2B5EF4-FFF2-40B4-BE49-F238E27FC236}">
                <a16:creationId xmlns:a16="http://schemas.microsoft.com/office/drawing/2014/main" id="{EE2D67C2-BCFA-E4D9-CFC4-3F35D5BAB7CF}"/>
              </a:ext>
            </a:extLst>
          </p:cNvPr>
          <p:cNvSpPr/>
          <p:nvPr/>
        </p:nvSpPr>
        <p:spPr>
          <a:xfrm>
            <a:off x="1753624" y="1662682"/>
            <a:ext cx="1271246" cy="345972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317E31-044C-C762-0712-CD0C4AB41DDE}"/>
              </a:ext>
            </a:extLst>
          </p:cNvPr>
          <p:cNvSpPr txBox="1"/>
          <p:nvPr/>
        </p:nvSpPr>
        <p:spPr>
          <a:xfrm>
            <a:off x="1760455" y="1703592"/>
            <a:ext cx="12644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Navigate in maze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046C0E7-249E-9962-E86C-87E0F317EA49}"/>
              </a:ext>
            </a:extLst>
          </p:cNvPr>
          <p:cNvSpPr/>
          <p:nvPr/>
        </p:nvSpPr>
        <p:spPr>
          <a:xfrm>
            <a:off x="1992901" y="1018549"/>
            <a:ext cx="820943" cy="38056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/>
              <a:t>Start</a:t>
            </a:r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070C28C3-6567-B797-F659-9862951A4655}"/>
              </a:ext>
            </a:extLst>
          </p:cNvPr>
          <p:cNvSpPr/>
          <p:nvPr/>
        </p:nvSpPr>
        <p:spPr>
          <a:xfrm>
            <a:off x="2314106" y="1430814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29532864-789C-F948-C230-28CAA3BE5C38}"/>
              </a:ext>
            </a:extLst>
          </p:cNvPr>
          <p:cNvSpPr/>
          <p:nvPr/>
        </p:nvSpPr>
        <p:spPr>
          <a:xfrm>
            <a:off x="1760455" y="2274132"/>
            <a:ext cx="1271246" cy="345972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DE8BB7-7EBB-9891-28DD-20BEBF1CCB32}"/>
              </a:ext>
            </a:extLst>
          </p:cNvPr>
          <p:cNvSpPr txBox="1"/>
          <p:nvPr/>
        </p:nvSpPr>
        <p:spPr>
          <a:xfrm>
            <a:off x="1767286" y="2315042"/>
            <a:ext cx="12644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Approach Bulb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0FB674D-0962-72D0-679D-4D7D371D3CBB}"/>
              </a:ext>
            </a:extLst>
          </p:cNvPr>
          <p:cNvSpPr/>
          <p:nvPr/>
        </p:nvSpPr>
        <p:spPr>
          <a:xfrm>
            <a:off x="2328231" y="2022557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BE0D40DA-059A-4BFB-E220-8015BE6E44AD}"/>
              </a:ext>
            </a:extLst>
          </p:cNvPr>
          <p:cNvSpPr/>
          <p:nvPr/>
        </p:nvSpPr>
        <p:spPr>
          <a:xfrm>
            <a:off x="1760455" y="2888124"/>
            <a:ext cx="1271246" cy="345972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9E7F494-4B71-F2CF-6299-65DD4E6A040D}"/>
              </a:ext>
            </a:extLst>
          </p:cNvPr>
          <p:cNvSpPr txBox="1"/>
          <p:nvPr/>
        </p:nvSpPr>
        <p:spPr>
          <a:xfrm>
            <a:off x="1767286" y="2929034"/>
            <a:ext cx="12644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Navigate in maze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6780D100-7391-802F-4C77-E68A7A6CF4E6}"/>
              </a:ext>
            </a:extLst>
          </p:cNvPr>
          <p:cNvSpPr/>
          <p:nvPr/>
        </p:nvSpPr>
        <p:spPr>
          <a:xfrm>
            <a:off x="2328231" y="2636549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643957EA-B980-4084-D081-CFFE136BE34D}"/>
              </a:ext>
            </a:extLst>
          </p:cNvPr>
          <p:cNvSpPr/>
          <p:nvPr/>
        </p:nvSpPr>
        <p:spPr>
          <a:xfrm>
            <a:off x="1746793" y="3507920"/>
            <a:ext cx="1271246" cy="345972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EAC68E-2015-CCFE-6F6D-8CBF6218665F}"/>
              </a:ext>
            </a:extLst>
          </p:cNvPr>
          <p:cNvSpPr txBox="1"/>
          <p:nvPr/>
        </p:nvSpPr>
        <p:spPr>
          <a:xfrm>
            <a:off x="1753624" y="3548830"/>
            <a:ext cx="12644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err="1">
                <a:solidFill>
                  <a:srgbClr val="FFFFFF"/>
                </a:solidFill>
                <a:ea typeface="Calibri"/>
                <a:cs typeface="Calibri"/>
              </a:rPr>
              <a:t>Approach_wall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CF22646B-15F1-5378-B7EB-EB1DE9319CF0}"/>
              </a:ext>
            </a:extLst>
          </p:cNvPr>
          <p:cNvSpPr/>
          <p:nvPr/>
        </p:nvSpPr>
        <p:spPr>
          <a:xfrm>
            <a:off x="2314569" y="3256345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75361FFD-8B2D-D89A-AC38-53640B894370}"/>
              </a:ext>
            </a:extLst>
          </p:cNvPr>
          <p:cNvSpPr/>
          <p:nvPr/>
        </p:nvSpPr>
        <p:spPr>
          <a:xfrm>
            <a:off x="1827706" y="4158447"/>
            <a:ext cx="1091086" cy="4240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 err="1"/>
              <a:t>Repeat</a:t>
            </a:r>
            <a:endParaRPr lang="it-CH" sz="1600"/>
          </a:p>
        </p:txBody>
      </p:sp>
      <p:sp>
        <p:nvSpPr>
          <p:cNvPr id="48" name="Freccia in giù 47">
            <a:extLst>
              <a:ext uri="{FF2B5EF4-FFF2-40B4-BE49-F238E27FC236}">
                <a16:creationId xmlns:a16="http://schemas.microsoft.com/office/drawing/2014/main" id="{84621C6A-FD76-FA7E-311B-B5F6C6FE18A8}"/>
              </a:ext>
            </a:extLst>
          </p:cNvPr>
          <p:cNvSpPr/>
          <p:nvPr/>
        </p:nvSpPr>
        <p:spPr>
          <a:xfrm>
            <a:off x="2305498" y="3898390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Shape 13">
            <a:extLst>
              <a:ext uri="{FF2B5EF4-FFF2-40B4-BE49-F238E27FC236}">
                <a16:creationId xmlns:a16="http://schemas.microsoft.com/office/drawing/2014/main" id="{C18C8D45-E5FA-A353-FB37-8E7F2752FEF8}"/>
              </a:ext>
            </a:extLst>
          </p:cNvPr>
          <p:cNvSpPr/>
          <p:nvPr/>
        </p:nvSpPr>
        <p:spPr>
          <a:xfrm>
            <a:off x="6194500" y="1694378"/>
            <a:ext cx="1271246" cy="345972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75F864D3-A4F9-75B7-D207-425BE2C7D6E0}"/>
              </a:ext>
            </a:extLst>
          </p:cNvPr>
          <p:cNvSpPr txBox="1"/>
          <p:nvPr/>
        </p:nvSpPr>
        <p:spPr>
          <a:xfrm>
            <a:off x="6201331" y="1735288"/>
            <a:ext cx="12644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Navigate to Bulb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7472464E-4C9D-ABF6-FD43-5369632F3628}"/>
              </a:ext>
            </a:extLst>
          </p:cNvPr>
          <p:cNvSpPr/>
          <p:nvPr/>
        </p:nvSpPr>
        <p:spPr>
          <a:xfrm>
            <a:off x="6433777" y="1050245"/>
            <a:ext cx="820943" cy="38056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/>
              <a:t>Start</a:t>
            </a:r>
          </a:p>
        </p:txBody>
      </p:sp>
      <p:sp>
        <p:nvSpPr>
          <p:cNvPr id="95" name="Freccia in giù 94">
            <a:extLst>
              <a:ext uri="{FF2B5EF4-FFF2-40B4-BE49-F238E27FC236}">
                <a16:creationId xmlns:a16="http://schemas.microsoft.com/office/drawing/2014/main" id="{2F974792-6028-D21D-62DF-2D95BB517EA2}"/>
              </a:ext>
            </a:extLst>
          </p:cNvPr>
          <p:cNvSpPr/>
          <p:nvPr/>
        </p:nvSpPr>
        <p:spPr>
          <a:xfrm>
            <a:off x="6754982" y="1462510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Shape 13">
            <a:extLst>
              <a:ext uri="{FF2B5EF4-FFF2-40B4-BE49-F238E27FC236}">
                <a16:creationId xmlns:a16="http://schemas.microsoft.com/office/drawing/2014/main" id="{F519C03A-2E6F-5420-814F-FC266F40F2C2}"/>
              </a:ext>
            </a:extLst>
          </p:cNvPr>
          <p:cNvSpPr/>
          <p:nvPr/>
        </p:nvSpPr>
        <p:spPr>
          <a:xfrm>
            <a:off x="6201331" y="2305828"/>
            <a:ext cx="1271246" cy="345972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6D938DAA-9031-5CD6-0657-A832D2595084}"/>
              </a:ext>
            </a:extLst>
          </p:cNvPr>
          <p:cNvSpPr txBox="1"/>
          <p:nvPr/>
        </p:nvSpPr>
        <p:spPr>
          <a:xfrm>
            <a:off x="6208162" y="2346738"/>
            <a:ext cx="12644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Approach Bulb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98" name="Freccia in giù 97">
            <a:extLst>
              <a:ext uri="{FF2B5EF4-FFF2-40B4-BE49-F238E27FC236}">
                <a16:creationId xmlns:a16="http://schemas.microsoft.com/office/drawing/2014/main" id="{D83956DE-FF7B-D117-C3C7-CDD33DDE65FF}"/>
              </a:ext>
            </a:extLst>
          </p:cNvPr>
          <p:cNvSpPr/>
          <p:nvPr/>
        </p:nvSpPr>
        <p:spPr>
          <a:xfrm>
            <a:off x="6769107" y="2054253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Shape 13">
            <a:extLst>
              <a:ext uri="{FF2B5EF4-FFF2-40B4-BE49-F238E27FC236}">
                <a16:creationId xmlns:a16="http://schemas.microsoft.com/office/drawing/2014/main" id="{6C9DDA7C-A078-BEE1-955F-9337D9F14349}"/>
              </a:ext>
            </a:extLst>
          </p:cNvPr>
          <p:cNvSpPr/>
          <p:nvPr/>
        </p:nvSpPr>
        <p:spPr>
          <a:xfrm>
            <a:off x="6201331" y="2919820"/>
            <a:ext cx="1271246" cy="345972"/>
          </a:xfrm>
          <a:prstGeom prst="rect">
            <a:avLst/>
          </a:prstGeom>
          <a:solidFill>
            <a:srgbClr val="DC988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2BB114DD-4764-E9C5-A39B-8F17B4F2C7B8}"/>
              </a:ext>
            </a:extLst>
          </p:cNvPr>
          <p:cNvSpPr txBox="1"/>
          <p:nvPr/>
        </p:nvSpPr>
        <p:spPr>
          <a:xfrm>
            <a:off x="6208162" y="2960730"/>
            <a:ext cx="12644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Transport to Wall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101" name="Freccia in giù 100">
            <a:extLst>
              <a:ext uri="{FF2B5EF4-FFF2-40B4-BE49-F238E27FC236}">
                <a16:creationId xmlns:a16="http://schemas.microsoft.com/office/drawing/2014/main" id="{0832DE72-D1B6-6B1A-8C3F-6116D29835C9}"/>
              </a:ext>
            </a:extLst>
          </p:cNvPr>
          <p:cNvSpPr/>
          <p:nvPr/>
        </p:nvSpPr>
        <p:spPr>
          <a:xfrm>
            <a:off x="6769107" y="2668245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Shape 13">
            <a:extLst>
              <a:ext uri="{FF2B5EF4-FFF2-40B4-BE49-F238E27FC236}">
                <a16:creationId xmlns:a16="http://schemas.microsoft.com/office/drawing/2014/main" id="{AA0A2CCB-A47E-82AD-E816-EC0700BD8D79}"/>
              </a:ext>
            </a:extLst>
          </p:cNvPr>
          <p:cNvSpPr/>
          <p:nvPr/>
        </p:nvSpPr>
        <p:spPr>
          <a:xfrm>
            <a:off x="6187669" y="3539616"/>
            <a:ext cx="1271246" cy="345972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LID4096"/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749F5D1D-84A8-99A1-15AE-D9E0EB56E583}"/>
              </a:ext>
            </a:extLst>
          </p:cNvPr>
          <p:cNvSpPr txBox="1"/>
          <p:nvPr/>
        </p:nvSpPr>
        <p:spPr>
          <a:xfrm>
            <a:off x="6194500" y="3580526"/>
            <a:ext cx="12644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err="1">
                <a:solidFill>
                  <a:srgbClr val="FFFFFF"/>
                </a:solidFill>
                <a:ea typeface="Calibri"/>
                <a:cs typeface="Calibri"/>
              </a:rPr>
              <a:t>Approach_wall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104" name="Freccia in giù 103">
            <a:extLst>
              <a:ext uri="{FF2B5EF4-FFF2-40B4-BE49-F238E27FC236}">
                <a16:creationId xmlns:a16="http://schemas.microsoft.com/office/drawing/2014/main" id="{D6F17B96-39EF-88F5-336C-EA0F9F61D0C6}"/>
              </a:ext>
            </a:extLst>
          </p:cNvPr>
          <p:cNvSpPr/>
          <p:nvPr/>
        </p:nvSpPr>
        <p:spPr>
          <a:xfrm>
            <a:off x="6755445" y="3288041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10AB29CA-9A37-1E34-1287-961AA14CA1BB}"/>
              </a:ext>
            </a:extLst>
          </p:cNvPr>
          <p:cNvSpPr/>
          <p:nvPr/>
        </p:nvSpPr>
        <p:spPr>
          <a:xfrm>
            <a:off x="6268582" y="4190143"/>
            <a:ext cx="1091086" cy="4240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1600" err="1"/>
              <a:t>Repeat</a:t>
            </a:r>
            <a:endParaRPr lang="it-CH" sz="1600"/>
          </a:p>
        </p:txBody>
      </p:sp>
      <p:sp>
        <p:nvSpPr>
          <p:cNvPr id="106" name="Freccia in giù 105">
            <a:extLst>
              <a:ext uri="{FF2B5EF4-FFF2-40B4-BE49-F238E27FC236}">
                <a16:creationId xmlns:a16="http://schemas.microsoft.com/office/drawing/2014/main" id="{F905364C-B9F4-DA8F-32AD-78BB2507A820}"/>
              </a:ext>
            </a:extLst>
          </p:cNvPr>
          <p:cNvSpPr/>
          <p:nvPr/>
        </p:nvSpPr>
        <p:spPr>
          <a:xfrm>
            <a:off x="6746374" y="3930086"/>
            <a:ext cx="150281" cy="22932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Shape 13">
            <a:extLst>
              <a:ext uri="{FF2B5EF4-FFF2-40B4-BE49-F238E27FC236}">
                <a16:creationId xmlns:a16="http://schemas.microsoft.com/office/drawing/2014/main" id="{529ED054-C319-3F94-1FB4-936D5FA7D9FE}"/>
              </a:ext>
            </a:extLst>
          </p:cNvPr>
          <p:cNvSpPr/>
          <p:nvPr/>
        </p:nvSpPr>
        <p:spPr>
          <a:xfrm>
            <a:off x="3813913" y="2464724"/>
            <a:ext cx="1398371" cy="612911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LID4096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83B5CB70-E8DA-B8B0-B3F3-E5A417B42DDF}"/>
              </a:ext>
            </a:extLst>
          </p:cNvPr>
          <p:cNvSpPr txBox="1"/>
          <p:nvPr/>
        </p:nvSpPr>
        <p:spPr>
          <a:xfrm>
            <a:off x="3880890" y="2513409"/>
            <a:ext cx="12644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  <a:ea typeface="Calibri"/>
                <a:cs typeface="Calibri"/>
              </a:rPr>
              <a:t>Buffer</a:t>
            </a:r>
          </a:p>
          <a:p>
            <a:pPr algn="ctr"/>
            <a:r>
              <a:rPr lang="en-US" sz="1400" b="1">
                <a:solidFill>
                  <a:srgbClr val="FFFFFF"/>
                </a:solidFill>
                <a:ea typeface="Calibri"/>
                <a:cs typeface="Calibri"/>
              </a:rPr>
              <a:t>FIFO</a:t>
            </a:r>
            <a:endParaRPr lang="it-IT" sz="2400" b="1">
              <a:ea typeface="Calibri"/>
              <a:cs typeface="Calibri"/>
            </a:endParaRPr>
          </a:p>
        </p:txBody>
      </p:sp>
      <p:sp>
        <p:nvSpPr>
          <p:cNvPr id="109" name="Freccia angolare in su 108">
            <a:extLst>
              <a:ext uri="{FF2B5EF4-FFF2-40B4-BE49-F238E27FC236}">
                <a16:creationId xmlns:a16="http://schemas.microsoft.com/office/drawing/2014/main" id="{39BC3936-306B-021B-9CE0-78FC8D954F8A}"/>
              </a:ext>
            </a:extLst>
          </p:cNvPr>
          <p:cNvSpPr/>
          <p:nvPr/>
        </p:nvSpPr>
        <p:spPr>
          <a:xfrm>
            <a:off x="3031701" y="3118545"/>
            <a:ext cx="1722621" cy="1297742"/>
          </a:xfrm>
          <a:prstGeom prst="bentUpArrow">
            <a:avLst>
              <a:gd name="adj1" fmla="val 9483"/>
              <a:gd name="adj2" fmla="val 19001"/>
              <a:gd name="adj3" fmla="val 23213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13" name="Freccia angolare in su 112">
            <a:extLst>
              <a:ext uri="{FF2B5EF4-FFF2-40B4-BE49-F238E27FC236}">
                <a16:creationId xmlns:a16="http://schemas.microsoft.com/office/drawing/2014/main" id="{79095BCF-016B-B702-19D5-71AC3D4D15B9}"/>
              </a:ext>
            </a:extLst>
          </p:cNvPr>
          <p:cNvSpPr/>
          <p:nvPr/>
        </p:nvSpPr>
        <p:spPr>
          <a:xfrm rot="16200000" flipV="1">
            <a:off x="4659973" y="814254"/>
            <a:ext cx="1404313" cy="1812901"/>
          </a:xfrm>
          <a:prstGeom prst="bentUpArrow">
            <a:avLst>
              <a:gd name="adj1" fmla="val 9483"/>
              <a:gd name="adj2" fmla="val 15136"/>
              <a:gd name="adj3" fmla="val 23213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23951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EABDE-1183-8F61-1FB3-F5A56A8D3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6D2D433-E0DF-2089-0EE5-03808202DD33}"/>
              </a:ext>
            </a:extLst>
          </p:cNvPr>
          <p:cNvSpPr/>
          <p:nvPr/>
        </p:nvSpPr>
        <p:spPr>
          <a:xfrm>
            <a:off x="3360621" y="136401"/>
            <a:ext cx="2093466" cy="6994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100" b="1" kern="0" spc="1">
                <a:solidFill>
                  <a:srgbClr val="E6F1FF"/>
                </a:solidFill>
              </a:rPr>
              <a:t> </a:t>
            </a:r>
            <a:r>
              <a:rPr lang="en-US" sz="2100" b="1" kern="0" spc="1">
                <a:solidFill>
                  <a:srgbClr val="64FFDA"/>
                </a:solidFill>
              </a:rPr>
              <a:t>Simulation</a:t>
            </a:r>
            <a:endParaRPr lang="en-US" sz="2100" kern="0" spc="1">
              <a:solidFill>
                <a:srgbClr val="000000"/>
              </a:solidFill>
            </a:endParaRPr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1E788EAE-F60E-BA35-0F3B-12710D89BA1E}"/>
              </a:ext>
            </a:extLst>
          </p:cNvPr>
          <p:cNvSpPr/>
          <p:nvPr/>
        </p:nvSpPr>
        <p:spPr>
          <a:xfrm>
            <a:off x="3363117" y="513680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4774DE2-BA38-0BD9-5019-620B6C266639}"/>
              </a:ext>
            </a:extLst>
          </p:cNvPr>
          <p:cNvSpPr txBox="1"/>
          <p:nvPr/>
        </p:nvSpPr>
        <p:spPr>
          <a:xfrm>
            <a:off x="8648519" y="476758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13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202512102056 (1)">
            <a:hlinkClick r:id="" action="ppaction://media"/>
            <a:extLst>
              <a:ext uri="{FF2B5EF4-FFF2-40B4-BE49-F238E27FC236}">
                <a16:creationId xmlns:a16="http://schemas.microsoft.com/office/drawing/2014/main" id="{3A300294-7291-260B-024C-94B1794CB7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255" r="14829"/>
          <a:stretch>
            <a:fillRect/>
          </a:stretch>
        </p:blipFill>
        <p:spPr>
          <a:xfrm>
            <a:off x="1613935" y="722200"/>
            <a:ext cx="5883000" cy="41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5EA97-344D-D80B-3E47-7A25FD095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F754CF0-17DF-BEB4-0311-1B974ABB4340}"/>
              </a:ext>
            </a:extLst>
          </p:cNvPr>
          <p:cNvSpPr/>
          <p:nvPr/>
        </p:nvSpPr>
        <p:spPr>
          <a:xfrm>
            <a:off x="3479073" y="123149"/>
            <a:ext cx="2093466" cy="6994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100" b="1" kern="0" spc="1">
                <a:solidFill>
                  <a:srgbClr val="E6F1FF"/>
                </a:solidFill>
              </a:rPr>
              <a:t> </a:t>
            </a:r>
            <a:r>
              <a:rPr lang="en-US" sz="2100" b="1" kern="0" spc="1">
                <a:solidFill>
                  <a:srgbClr val="64FFDA"/>
                </a:solidFill>
              </a:rPr>
              <a:t>Visualizations</a:t>
            </a:r>
            <a:endParaRPr lang="en-US" sz="2100" kern="0" spc="1">
              <a:solidFill>
                <a:srgbClr val="000000"/>
              </a:solidFill>
            </a:endParaRPr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1F6CCFC-9072-E30D-CA4D-BF3465C3DAA0}"/>
              </a:ext>
            </a:extLst>
          </p:cNvPr>
          <p:cNvSpPr/>
          <p:nvPr/>
        </p:nvSpPr>
        <p:spPr>
          <a:xfrm>
            <a:off x="3479073" y="513680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BDC154-6356-7B71-0FBD-051A9F492FCE}"/>
              </a:ext>
            </a:extLst>
          </p:cNvPr>
          <p:cNvSpPr/>
          <p:nvPr/>
        </p:nvSpPr>
        <p:spPr>
          <a:xfrm>
            <a:off x="548173" y="863340"/>
            <a:ext cx="243932" cy="229993"/>
          </a:xfrm>
          <a:prstGeom prst="rect">
            <a:avLst/>
          </a:prstGeom>
          <a:solidFill>
            <a:srgbClr val="D35E4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421265-29A4-3D8F-99F2-44F9A6EC523A}"/>
              </a:ext>
            </a:extLst>
          </p:cNvPr>
          <p:cNvSpPr txBox="1"/>
          <p:nvPr/>
        </p:nvSpPr>
        <p:spPr>
          <a:xfrm>
            <a:off x="792105" y="847531"/>
            <a:ext cx="11873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EE – Fixture [m] </a:t>
            </a: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7E371E2-2812-CCFB-A593-9F2E25698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327513"/>
            <a:ext cx="8312728" cy="346987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541C6C89-CE47-0EB5-C96F-B6F19655A82A}"/>
              </a:ext>
            </a:extLst>
          </p:cNvPr>
          <p:cNvSpPr/>
          <p:nvPr/>
        </p:nvSpPr>
        <p:spPr>
          <a:xfrm>
            <a:off x="2072173" y="863340"/>
            <a:ext cx="243932" cy="229993"/>
          </a:xfrm>
          <a:prstGeom prst="rect">
            <a:avLst/>
          </a:prstGeom>
          <a:solidFill>
            <a:srgbClr val="7570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D520A2-0B72-3E93-712C-8A60B94E9F10}"/>
              </a:ext>
            </a:extLst>
          </p:cNvPr>
          <p:cNvSpPr txBox="1"/>
          <p:nvPr/>
        </p:nvSpPr>
        <p:spPr>
          <a:xfrm>
            <a:off x="2316105" y="847531"/>
            <a:ext cx="11873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EE – Bulb [m] </a:t>
            </a:r>
            <a:endParaRPr lang="it-IT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AD52AF91-C374-CCD5-9463-773C4361423F}"/>
              </a:ext>
            </a:extLst>
          </p:cNvPr>
          <p:cNvSpPr txBox="1"/>
          <p:nvPr/>
        </p:nvSpPr>
        <p:spPr>
          <a:xfrm>
            <a:off x="8648519" y="476758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14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5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524B3-47D7-123D-6115-3DAFBE969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AA29B59-2744-C3A2-B99E-8B990E2FC0C1}"/>
              </a:ext>
            </a:extLst>
          </p:cNvPr>
          <p:cNvSpPr/>
          <p:nvPr/>
        </p:nvSpPr>
        <p:spPr>
          <a:xfrm>
            <a:off x="3479073" y="123149"/>
            <a:ext cx="2093466" cy="6994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100" b="1" kern="0" spc="1">
                <a:solidFill>
                  <a:srgbClr val="E6F1FF"/>
                </a:solidFill>
              </a:rPr>
              <a:t> </a:t>
            </a:r>
            <a:r>
              <a:rPr lang="en-US" sz="2100" b="1" kern="0" spc="1">
                <a:solidFill>
                  <a:srgbClr val="64FFDA"/>
                </a:solidFill>
              </a:rPr>
              <a:t>Visualizations</a:t>
            </a:r>
            <a:endParaRPr lang="en-US" sz="2100" kern="0" spc="1">
              <a:solidFill>
                <a:srgbClr val="000000"/>
              </a:solidFill>
            </a:endParaRPr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54E0B92-D421-F6DE-47DF-889B5E122852}"/>
              </a:ext>
            </a:extLst>
          </p:cNvPr>
          <p:cNvSpPr/>
          <p:nvPr/>
        </p:nvSpPr>
        <p:spPr>
          <a:xfrm>
            <a:off x="3479073" y="513680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85F6AD3-2408-20D0-0383-DCDE106F739C}"/>
              </a:ext>
            </a:extLst>
          </p:cNvPr>
          <p:cNvSpPr txBox="1"/>
          <p:nvPr/>
        </p:nvSpPr>
        <p:spPr>
          <a:xfrm>
            <a:off x="8648519" y="476758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15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F0D95D-B6D6-C994-8D18-433D1D71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636792"/>
            <a:ext cx="8312727" cy="43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5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CB54B35-8199-2D65-8B21-6655A061868C}"/>
              </a:ext>
            </a:extLst>
          </p:cNvPr>
          <p:cNvSpPr/>
          <p:nvPr/>
        </p:nvSpPr>
        <p:spPr>
          <a:xfrm>
            <a:off x="785814" y="2029799"/>
            <a:ext cx="3703058" cy="4521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5400" b="1" kern="0" spc="1">
                <a:solidFill>
                  <a:srgbClr val="64FFDA"/>
                </a:solidFill>
              </a:rPr>
              <a:t>THANK YOU</a:t>
            </a:r>
            <a:endParaRPr lang="en-US" sz="5400" kern="0" spc="1">
              <a:solidFill>
                <a:srgbClr val="000000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B82B298-5AB1-AE78-4D01-C85F74047881}"/>
              </a:ext>
            </a:extLst>
          </p:cNvPr>
          <p:cNvSpPr/>
          <p:nvPr/>
        </p:nvSpPr>
        <p:spPr>
          <a:xfrm>
            <a:off x="1439004" y="2481910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5" name="Immagine 4" descr="Immagine che contiene statua, bianco e nero, arte&#10;&#10;Il contenuto generato dall'IA potrebbe non essere corretto.">
            <a:extLst>
              <a:ext uri="{FF2B5EF4-FFF2-40B4-BE49-F238E27FC236}">
                <a16:creationId xmlns:a16="http://schemas.microsoft.com/office/drawing/2014/main" id="{6EAAAD9E-C383-C542-3ECF-410CA6C4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9" y="57150"/>
            <a:ext cx="4495800" cy="50292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855DA9DA-7BD4-F1C2-8D95-AB8692FCBD24}"/>
              </a:ext>
            </a:extLst>
          </p:cNvPr>
          <p:cNvSpPr/>
          <p:nvPr/>
        </p:nvSpPr>
        <p:spPr>
          <a:xfrm>
            <a:off x="1454434" y="2859553"/>
            <a:ext cx="2353775" cy="4947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50" b="1" kern="0" spc="-1">
                <a:solidFill>
                  <a:srgbClr val="E6F1FF"/>
                </a:solidFill>
              </a:rPr>
              <a:t>Questions ? </a:t>
            </a:r>
            <a:endParaRPr lang="it-IT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143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48DD4-95D6-8268-8BFB-16A9260D0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ED21388-46AF-A7E1-8793-2D19C2B3F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6A2CF192-C8CE-DF43-8609-529A56F74E1E}"/>
              </a:ext>
            </a:extLst>
          </p:cNvPr>
          <p:cNvSpPr/>
          <p:nvPr/>
        </p:nvSpPr>
        <p:spPr>
          <a:xfrm>
            <a:off x="3791573" y="130451"/>
            <a:ext cx="1478033" cy="6994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100" b="1" kern="0" spc="1">
                <a:solidFill>
                  <a:srgbClr val="E6F1FF"/>
                </a:solidFill>
              </a:rPr>
              <a:t>Project Goals</a:t>
            </a:r>
            <a:endParaRPr lang="en-US" sz="2100" kern="0" spc="1">
              <a:solidFill>
                <a:srgbClr val="000000"/>
              </a:solidFill>
            </a:endParaRPr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ED165634-EE1F-4E39-3E60-DCBD2F51644B}"/>
              </a:ext>
            </a:extLst>
          </p:cNvPr>
          <p:cNvSpPr/>
          <p:nvPr/>
        </p:nvSpPr>
        <p:spPr>
          <a:xfrm>
            <a:off x="3479073" y="484262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4" name="Shape 6">
            <a:extLst>
              <a:ext uri="{FF2B5EF4-FFF2-40B4-BE49-F238E27FC236}">
                <a16:creationId xmlns:a16="http://schemas.microsoft.com/office/drawing/2014/main" id="{BAE4847D-7DFB-E893-F832-86C77C90E5D7}"/>
              </a:ext>
            </a:extLst>
          </p:cNvPr>
          <p:cNvSpPr/>
          <p:nvPr/>
        </p:nvSpPr>
        <p:spPr>
          <a:xfrm>
            <a:off x="362364" y="759265"/>
            <a:ext cx="3977618" cy="28575"/>
          </a:xfrm>
          <a:prstGeom prst="rect">
            <a:avLst/>
          </a:prstGeom>
          <a:solidFill>
            <a:srgbClr val="FFD700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5" name="Shape 28">
            <a:extLst>
              <a:ext uri="{FF2B5EF4-FFF2-40B4-BE49-F238E27FC236}">
                <a16:creationId xmlns:a16="http://schemas.microsoft.com/office/drawing/2014/main" id="{746BFBDA-6301-4964-5A86-BC6681943264}"/>
              </a:ext>
            </a:extLst>
          </p:cNvPr>
          <p:cNvSpPr/>
          <p:nvPr/>
        </p:nvSpPr>
        <p:spPr>
          <a:xfrm>
            <a:off x="4754322" y="760590"/>
            <a:ext cx="3977618" cy="2857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309A3D2A-F2B8-20F0-AE51-573652C5F527}"/>
              </a:ext>
            </a:extLst>
          </p:cNvPr>
          <p:cNvSpPr/>
          <p:nvPr/>
        </p:nvSpPr>
        <p:spPr>
          <a:xfrm>
            <a:off x="365345" y="928229"/>
            <a:ext cx="3977618" cy="3900163"/>
          </a:xfrm>
          <a:prstGeom prst="rect">
            <a:avLst/>
          </a:prstGeom>
          <a:solidFill>
            <a:srgbClr val="112240">
              <a:alpha val="60000"/>
            </a:srgbClr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05EF43A0-7C8E-C818-8BE9-CD4E31B09EAD}"/>
              </a:ext>
            </a:extLst>
          </p:cNvPr>
          <p:cNvSpPr/>
          <p:nvPr/>
        </p:nvSpPr>
        <p:spPr>
          <a:xfrm>
            <a:off x="4777351" y="928230"/>
            <a:ext cx="4078319" cy="3900162"/>
          </a:xfrm>
          <a:prstGeom prst="rect">
            <a:avLst/>
          </a:prstGeom>
          <a:solidFill>
            <a:srgbClr val="112240">
              <a:alpha val="60000"/>
            </a:srgbClr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08711D47-B9FE-B202-5667-61FB72ED5CDC}"/>
              </a:ext>
            </a:extLst>
          </p:cNvPr>
          <p:cNvSpPr/>
          <p:nvPr/>
        </p:nvSpPr>
        <p:spPr>
          <a:xfrm>
            <a:off x="2060658" y="476692"/>
            <a:ext cx="355867" cy="2318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>
                <a:solidFill>
                  <a:srgbClr val="FFD700"/>
                </a:solidFill>
              </a:rPr>
              <a:t>Base</a:t>
            </a:r>
            <a:endParaRPr lang="en-US" sz="1486"/>
          </a:p>
        </p:txBody>
      </p:sp>
      <p:sp>
        <p:nvSpPr>
          <p:cNvPr id="30" name="Text 32">
            <a:extLst>
              <a:ext uri="{FF2B5EF4-FFF2-40B4-BE49-F238E27FC236}">
                <a16:creationId xmlns:a16="http://schemas.microsoft.com/office/drawing/2014/main" id="{85823673-8AF1-79B2-BC94-8307ADABD21E}"/>
              </a:ext>
            </a:extLst>
          </p:cNvPr>
          <p:cNvSpPr/>
          <p:nvPr/>
        </p:nvSpPr>
        <p:spPr>
          <a:xfrm>
            <a:off x="6367447" y="482023"/>
            <a:ext cx="806439" cy="2318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50">
                <a:solidFill>
                  <a:srgbClr val="64FFDA"/>
                </a:solidFill>
                <a:ea typeface="Calibri"/>
                <a:cs typeface="Calibri"/>
              </a:rPr>
              <a:t>Extensions</a:t>
            </a:r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19BC9B50-F626-EEB4-CE72-01E2A7895973}"/>
              </a:ext>
            </a:extLst>
          </p:cNvPr>
          <p:cNvSpPr/>
          <p:nvPr/>
        </p:nvSpPr>
        <p:spPr>
          <a:xfrm>
            <a:off x="452438" y="1176861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15A15CA9-895B-9D90-6579-7BB5EFF419A7}"/>
              </a:ext>
            </a:extLst>
          </p:cNvPr>
          <p:cNvSpPr/>
          <p:nvPr/>
        </p:nvSpPr>
        <p:spPr>
          <a:xfrm>
            <a:off x="450852" y="1914793"/>
            <a:ext cx="39614" cy="1391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endParaRPr lang="en-US" sz="1269"/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347C1D64-EA78-2D47-ABCD-946E8EA2BB69}"/>
              </a:ext>
            </a:extLst>
          </p:cNvPr>
          <p:cNvSpPr txBox="1"/>
          <p:nvPr/>
        </p:nvSpPr>
        <p:spPr>
          <a:xfrm>
            <a:off x="8648519" y="4767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E704FEEF-60E4-870D-E43D-6EE451B9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77" y="439009"/>
            <a:ext cx="272436" cy="272436"/>
          </a:xfrm>
          <a:prstGeom prst="rect">
            <a:avLst/>
          </a:prstGeom>
          <a:solidFill>
            <a:srgbClr val="64FFDA"/>
          </a:solidFill>
          <a:ln>
            <a:solidFill>
              <a:srgbClr val="64FFDA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EFCB0B0C-0A97-B844-A191-C3AF7C6F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913" y="439712"/>
            <a:ext cx="272436" cy="272436"/>
          </a:xfrm>
          <a:prstGeom prst="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</p:pic>
      <p:sp>
        <p:nvSpPr>
          <p:cNvPr id="69" name="Shape 5">
            <a:extLst>
              <a:ext uri="{FF2B5EF4-FFF2-40B4-BE49-F238E27FC236}">
                <a16:creationId xmlns:a16="http://schemas.microsoft.com/office/drawing/2014/main" id="{57FA7302-29CF-82A4-ECCC-2DE12AC46FBB}"/>
              </a:ext>
            </a:extLst>
          </p:cNvPr>
          <p:cNvSpPr/>
          <p:nvPr/>
        </p:nvSpPr>
        <p:spPr>
          <a:xfrm flipH="1">
            <a:off x="318404" y="928228"/>
            <a:ext cx="45719" cy="3900555"/>
          </a:xfrm>
          <a:prstGeom prst="rect">
            <a:avLst/>
          </a:prstGeom>
          <a:solidFill>
            <a:srgbClr val="FFD700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70" name="Shape 5">
            <a:extLst>
              <a:ext uri="{FF2B5EF4-FFF2-40B4-BE49-F238E27FC236}">
                <a16:creationId xmlns:a16="http://schemas.microsoft.com/office/drawing/2014/main" id="{CB79F01D-0860-71FB-C06D-E8FDC95036F1}"/>
              </a:ext>
            </a:extLst>
          </p:cNvPr>
          <p:cNvSpPr/>
          <p:nvPr/>
        </p:nvSpPr>
        <p:spPr>
          <a:xfrm flipH="1">
            <a:off x="4724663" y="927836"/>
            <a:ext cx="45719" cy="390055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4F0228D-9D3A-01A5-4098-EA268FDB9FF1}"/>
              </a:ext>
            </a:extLst>
          </p:cNvPr>
          <p:cNvSpPr txBox="1"/>
          <p:nvPr/>
        </p:nvSpPr>
        <p:spPr>
          <a:xfrm>
            <a:off x="491020" y="1100963"/>
            <a:ext cx="5486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FFD700"/>
                </a:solidFill>
                <a:ea typeface="Calibri"/>
                <a:cs typeface="Calibri"/>
              </a:rPr>
              <a:t>Goal:</a:t>
            </a:r>
            <a:endParaRPr lang="it-IT" sz="1100" b="1"/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9F26C30C-D644-47EE-CFD9-C0223A9F9965}"/>
              </a:ext>
            </a:extLst>
          </p:cNvPr>
          <p:cNvSpPr txBox="1"/>
          <p:nvPr/>
        </p:nvSpPr>
        <p:spPr>
          <a:xfrm>
            <a:off x="963060" y="1103093"/>
            <a:ext cx="373711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Develop a full autonomous </a:t>
            </a:r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Pick-and-Place </a:t>
            </a:r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pipeline on                                          a mobile manipulator</a:t>
            </a:r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 </a:t>
            </a:r>
            <a:endParaRPr lang="it-IT" sz="1100" b="1"/>
          </a:p>
        </p:txBody>
      </p:sp>
      <p:sp>
        <p:nvSpPr>
          <p:cNvPr id="75" name="Text 11">
            <a:extLst>
              <a:ext uri="{FF2B5EF4-FFF2-40B4-BE49-F238E27FC236}">
                <a16:creationId xmlns:a16="http://schemas.microsoft.com/office/drawing/2014/main" id="{8FDB576C-1EB8-511F-1929-9C796980BF1F}"/>
              </a:ext>
            </a:extLst>
          </p:cNvPr>
          <p:cNvSpPr/>
          <p:nvPr/>
        </p:nvSpPr>
        <p:spPr>
          <a:xfrm>
            <a:off x="470417" y="1630321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BEBD880-A17F-929B-FCBE-A16ED4644CDD}"/>
              </a:ext>
            </a:extLst>
          </p:cNvPr>
          <p:cNvSpPr txBox="1"/>
          <p:nvPr/>
        </p:nvSpPr>
        <p:spPr>
          <a:xfrm>
            <a:off x="508998" y="1554423"/>
            <a:ext cx="6294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FFD700"/>
                </a:solidFill>
                <a:ea typeface="Calibri"/>
                <a:cs typeface="Calibri"/>
              </a:rPr>
              <a:t>Robot:</a:t>
            </a:r>
            <a:endParaRPr lang="it-IT" sz="1100" b="1"/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C92C440-381F-1402-4E00-8558CCB2AB44}"/>
              </a:ext>
            </a:extLst>
          </p:cNvPr>
          <p:cNvSpPr txBox="1"/>
          <p:nvPr/>
        </p:nvSpPr>
        <p:spPr>
          <a:xfrm>
            <a:off x="968943" y="1554081"/>
            <a:ext cx="373711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Frankie – </a:t>
            </a:r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mobile base + Panda Arm</a:t>
            </a:r>
            <a:endParaRPr lang="it-IT" sz="1100" b="1"/>
          </a:p>
        </p:txBody>
      </p:sp>
      <p:pic>
        <p:nvPicPr>
          <p:cNvPr id="78" name="Immagine 77" descr="Immagine che contiene statua, bianco e nero, arte&#10;&#10;Il contenuto generato dall'IA potrebbe non essere corretto.">
            <a:extLst>
              <a:ext uri="{FF2B5EF4-FFF2-40B4-BE49-F238E27FC236}">
                <a16:creationId xmlns:a16="http://schemas.microsoft.com/office/drawing/2014/main" id="{4ACE68F8-A20D-2C29-758F-3E4A889E1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338" y="1362573"/>
            <a:ext cx="831415" cy="930058"/>
          </a:xfrm>
          <a:prstGeom prst="rect">
            <a:avLst/>
          </a:prstGeom>
        </p:spPr>
      </p:pic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4F79D0FC-4B39-176F-64D3-4D438894A930}"/>
              </a:ext>
            </a:extLst>
          </p:cNvPr>
          <p:cNvSpPr txBox="1"/>
          <p:nvPr/>
        </p:nvSpPr>
        <p:spPr>
          <a:xfrm>
            <a:off x="1888810" y="2052036"/>
            <a:ext cx="9881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FFD700"/>
                </a:solidFill>
                <a:ea typeface="Calibri"/>
                <a:cs typeface="Calibri"/>
              </a:rPr>
              <a:t>Primary Task</a:t>
            </a:r>
            <a:endParaRPr lang="it-IT" sz="1100" b="1"/>
          </a:p>
        </p:txBody>
      </p:sp>
      <p:sp>
        <p:nvSpPr>
          <p:cNvPr id="80" name="Shape 16">
            <a:extLst>
              <a:ext uri="{FF2B5EF4-FFF2-40B4-BE49-F238E27FC236}">
                <a16:creationId xmlns:a16="http://schemas.microsoft.com/office/drawing/2014/main" id="{129E9676-1E06-0B24-E77C-64A3D47B7EF7}"/>
              </a:ext>
            </a:extLst>
          </p:cNvPr>
          <p:cNvSpPr/>
          <p:nvPr/>
        </p:nvSpPr>
        <p:spPr>
          <a:xfrm>
            <a:off x="524263" y="2487915"/>
            <a:ext cx="1611546" cy="539684"/>
          </a:xfrm>
          <a:prstGeom prst="rect">
            <a:avLst/>
          </a:prstGeom>
          <a:solidFill>
            <a:srgbClr val="0B1B31"/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83" name="Shape 16">
            <a:extLst>
              <a:ext uri="{FF2B5EF4-FFF2-40B4-BE49-F238E27FC236}">
                <a16:creationId xmlns:a16="http://schemas.microsoft.com/office/drawing/2014/main" id="{E9E9C6A6-02CC-B93E-42AF-D3A7C7085B4B}"/>
              </a:ext>
            </a:extLst>
          </p:cNvPr>
          <p:cNvSpPr/>
          <p:nvPr/>
        </p:nvSpPr>
        <p:spPr>
          <a:xfrm>
            <a:off x="534878" y="4226998"/>
            <a:ext cx="1611546" cy="539684"/>
          </a:xfrm>
          <a:prstGeom prst="rect">
            <a:avLst/>
          </a:prstGeom>
          <a:solidFill>
            <a:srgbClr val="0B1B31"/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85" name="Shape 16">
            <a:extLst>
              <a:ext uri="{FF2B5EF4-FFF2-40B4-BE49-F238E27FC236}">
                <a16:creationId xmlns:a16="http://schemas.microsoft.com/office/drawing/2014/main" id="{7827D617-730F-62D0-5D28-896B968A8A1A}"/>
              </a:ext>
            </a:extLst>
          </p:cNvPr>
          <p:cNvSpPr/>
          <p:nvPr/>
        </p:nvSpPr>
        <p:spPr>
          <a:xfrm>
            <a:off x="524262" y="3353049"/>
            <a:ext cx="1611546" cy="539684"/>
          </a:xfrm>
          <a:prstGeom prst="rect">
            <a:avLst/>
          </a:prstGeom>
          <a:solidFill>
            <a:srgbClr val="0B1B31"/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87" name="Shape 16">
            <a:extLst>
              <a:ext uri="{FF2B5EF4-FFF2-40B4-BE49-F238E27FC236}">
                <a16:creationId xmlns:a16="http://schemas.microsoft.com/office/drawing/2014/main" id="{B6D94A30-0086-77A5-B591-101C2BD95205}"/>
              </a:ext>
            </a:extLst>
          </p:cNvPr>
          <p:cNvSpPr/>
          <p:nvPr/>
        </p:nvSpPr>
        <p:spPr>
          <a:xfrm>
            <a:off x="2536248" y="2496730"/>
            <a:ext cx="1611546" cy="539684"/>
          </a:xfrm>
          <a:prstGeom prst="rect">
            <a:avLst/>
          </a:prstGeom>
          <a:solidFill>
            <a:srgbClr val="0B1B31"/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88" name="Shape 16">
            <a:extLst>
              <a:ext uri="{FF2B5EF4-FFF2-40B4-BE49-F238E27FC236}">
                <a16:creationId xmlns:a16="http://schemas.microsoft.com/office/drawing/2014/main" id="{8324D82E-373A-34A9-7D1E-254CE33311D0}"/>
              </a:ext>
            </a:extLst>
          </p:cNvPr>
          <p:cNvSpPr/>
          <p:nvPr/>
        </p:nvSpPr>
        <p:spPr>
          <a:xfrm>
            <a:off x="2546863" y="4235813"/>
            <a:ext cx="1611546" cy="539684"/>
          </a:xfrm>
          <a:prstGeom prst="rect">
            <a:avLst/>
          </a:prstGeom>
          <a:solidFill>
            <a:srgbClr val="0B1B31"/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89" name="Shape 16">
            <a:extLst>
              <a:ext uri="{FF2B5EF4-FFF2-40B4-BE49-F238E27FC236}">
                <a16:creationId xmlns:a16="http://schemas.microsoft.com/office/drawing/2014/main" id="{E1B7BB4C-9408-196A-2F38-A871DA5242D4}"/>
              </a:ext>
            </a:extLst>
          </p:cNvPr>
          <p:cNvSpPr/>
          <p:nvPr/>
        </p:nvSpPr>
        <p:spPr>
          <a:xfrm>
            <a:off x="2536247" y="3361864"/>
            <a:ext cx="1611546" cy="539684"/>
          </a:xfrm>
          <a:prstGeom prst="rect">
            <a:avLst/>
          </a:prstGeom>
          <a:solidFill>
            <a:srgbClr val="0B1B31"/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44406CEC-4E23-D3D9-DFC7-C814B0E7C4E5}"/>
              </a:ext>
            </a:extLst>
          </p:cNvPr>
          <p:cNvSpPr txBox="1"/>
          <p:nvPr/>
        </p:nvSpPr>
        <p:spPr>
          <a:xfrm>
            <a:off x="608828" y="2549991"/>
            <a:ext cx="14424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100" b="1" err="1">
                <a:solidFill>
                  <a:srgbClr val="FFFFFF"/>
                </a:solidFill>
              </a:rPr>
              <a:t>Lightbulb</a:t>
            </a:r>
            <a:r>
              <a:rPr lang="it-IT" sz="1100" b="1">
                <a:solidFill>
                  <a:srgbClr val="FFFFFF"/>
                </a:solidFill>
              </a:rPr>
              <a:t> random generation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5E0D889B-1CFB-7F9F-4EC7-405D4DAFD587}"/>
              </a:ext>
            </a:extLst>
          </p:cNvPr>
          <p:cNvSpPr txBox="1"/>
          <p:nvPr/>
        </p:nvSpPr>
        <p:spPr>
          <a:xfrm>
            <a:off x="2606192" y="2549991"/>
            <a:ext cx="14424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100" b="1">
                <a:solidFill>
                  <a:srgbClr val="FFFFFF"/>
                </a:solidFill>
              </a:rPr>
              <a:t>Safe and </a:t>
            </a:r>
            <a:r>
              <a:rPr lang="it-IT" sz="1100" b="1" err="1">
                <a:solidFill>
                  <a:srgbClr val="FFFFFF"/>
                </a:solidFill>
              </a:rPr>
              <a:t>efficient</a:t>
            </a:r>
            <a:r>
              <a:rPr lang="it-IT" sz="1100" b="1">
                <a:solidFill>
                  <a:srgbClr val="FFFFFF"/>
                </a:solidFill>
              </a:rPr>
              <a:t> </a:t>
            </a:r>
            <a:r>
              <a:rPr lang="it-IT" sz="1100" b="1" err="1">
                <a:solidFill>
                  <a:srgbClr val="FFFFFF"/>
                </a:solidFill>
              </a:rPr>
              <a:t>navigation</a:t>
            </a:r>
            <a:r>
              <a:rPr lang="it-IT" sz="1100" b="1">
                <a:solidFill>
                  <a:srgbClr val="FFFFFF"/>
                </a:solidFill>
              </a:rPr>
              <a:t> to </a:t>
            </a:r>
            <a:r>
              <a:rPr lang="it-IT" sz="1100" b="1" err="1">
                <a:solidFill>
                  <a:srgbClr val="FFFFFF"/>
                </a:solidFill>
              </a:rPr>
              <a:t>bulb</a:t>
            </a:r>
            <a:endParaRPr lang="it-IT" sz="1100" b="1">
              <a:solidFill>
                <a:srgbClr val="FFFFFF"/>
              </a:solidFill>
            </a:endParaRPr>
          </a:p>
        </p:txBody>
      </p:sp>
      <p:pic>
        <p:nvPicPr>
          <p:cNvPr id="92" name="Image 5" descr="preencoded.png">
            <a:extLst>
              <a:ext uri="{FF2B5EF4-FFF2-40B4-BE49-F238E27FC236}">
                <a16:creationId xmlns:a16="http://schemas.microsoft.com/office/drawing/2014/main" id="{065E3067-2927-80C6-C77B-FCFDB969360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7288" y="2668261"/>
            <a:ext cx="127581" cy="204128"/>
          </a:xfrm>
          <a:prstGeom prst="rect">
            <a:avLst/>
          </a:prstGeom>
        </p:spPr>
      </p:pic>
      <p:pic>
        <p:nvPicPr>
          <p:cNvPr id="93" name="Image 5" descr="preencoded.png">
            <a:extLst>
              <a:ext uri="{FF2B5EF4-FFF2-40B4-BE49-F238E27FC236}">
                <a16:creationId xmlns:a16="http://schemas.microsoft.com/office/drawing/2014/main" id="{79B507CB-9AF8-B435-65F9-F3D1B63A31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278229" y="3074739"/>
            <a:ext cx="127581" cy="204128"/>
          </a:xfrm>
          <a:prstGeom prst="rect">
            <a:avLst/>
          </a:prstGeom>
        </p:spPr>
      </p:pic>
      <p:pic>
        <p:nvPicPr>
          <p:cNvPr id="94" name="Image 5" descr="preencoded.png">
            <a:extLst>
              <a:ext uri="{FF2B5EF4-FFF2-40B4-BE49-F238E27FC236}">
                <a16:creationId xmlns:a16="http://schemas.microsoft.com/office/drawing/2014/main" id="{8DD4AA99-BC63-6A60-3161-B17ACC95D1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1266243" y="3931058"/>
            <a:ext cx="127581" cy="204128"/>
          </a:xfrm>
          <a:prstGeom prst="rect">
            <a:avLst/>
          </a:prstGeom>
        </p:spPr>
      </p:pic>
      <p:pic>
        <p:nvPicPr>
          <p:cNvPr id="2" name="Image 5" descr="preencoded.png">
            <a:extLst>
              <a:ext uri="{FF2B5EF4-FFF2-40B4-BE49-F238E27FC236}">
                <a16:creationId xmlns:a16="http://schemas.microsoft.com/office/drawing/2014/main" id="{B4012C40-590B-83CF-97F1-7C4F12138C2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2291226" y="3525510"/>
            <a:ext cx="127581" cy="204128"/>
          </a:xfrm>
          <a:prstGeom prst="rect">
            <a:avLst/>
          </a:prstGeom>
        </p:spPr>
      </p:pic>
      <p:pic>
        <p:nvPicPr>
          <p:cNvPr id="4" name="Image 5" descr="preencoded.png">
            <a:extLst>
              <a:ext uri="{FF2B5EF4-FFF2-40B4-BE49-F238E27FC236}">
                <a16:creationId xmlns:a16="http://schemas.microsoft.com/office/drawing/2014/main" id="{331EEC5C-A73D-0E78-C2ED-1FFEBD24E2A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7287" y="4403669"/>
            <a:ext cx="127581" cy="2041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B64E8E-D8C3-18A1-D137-39E494D9D81A}"/>
              </a:ext>
            </a:extLst>
          </p:cNvPr>
          <p:cNvSpPr txBox="1"/>
          <p:nvPr/>
        </p:nvSpPr>
        <p:spPr>
          <a:xfrm>
            <a:off x="2564374" y="3407240"/>
            <a:ext cx="15539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100" b="1" err="1">
                <a:solidFill>
                  <a:srgbClr val="FFFFFF"/>
                </a:solidFill>
              </a:rPr>
              <a:t>Grasping</a:t>
            </a:r>
            <a:r>
              <a:rPr lang="it-IT" sz="1100" b="1">
                <a:solidFill>
                  <a:srgbClr val="FFFFFF"/>
                </a:solidFill>
              </a:rPr>
              <a:t> and </a:t>
            </a:r>
            <a:r>
              <a:rPr lang="it-IT" sz="1100" b="1" err="1">
                <a:solidFill>
                  <a:srgbClr val="FFFFFF"/>
                </a:solidFill>
              </a:rPr>
              <a:t>manipulating</a:t>
            </a:r>
            <a:r>
              <a:rPr lang="it-IT" sz="1100" b="1">
                <a:solidFill>
                  <a:srgbClr val="FFFFFF"/>
                </a:solidFill>
              </a:rPr>
              <a:t> the </a:t>
            </a:r>
            <a:r>
              <a:rPr lang="it-IT" sz="1100" b="1" err="1">
                <a:solidFill>
                  <a:srgbClr val="FFFFFF"/>
                </a:solidFill>
              </a:rPr>
              <a:t>bulb</a:t>
            </a:r>
            <a:endParaRPr lang="it-IT" err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393444-886D-2B72-3F9B-A0E2EB44CC7A}"/>
              </a:ext>
            </a:extLst>
          </p:cNvPr>
          <p:cNvSpPr txBox="1"/>
          <p:nvPr/>
        </p:nvSpPr>
        <p:spPr>
          <a:xfrm>
            <a:off x="550184" y="3407239"/>
            <a:ext cx="15539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100" b="1" err="1">
                <a:solidFill>
                  <a:srgbClr val="FFFFFF"/>
                </a:solidFill>
              </a:rPr>
              <a:t>Transport</a:t>
            </a:r>
            <a:r>
              <a:rPr lang="it-IT" sz="1100" b="1">
                <a:solidFill>
                  <a:srgbClr val="FFFFFF"/>
                </a:solidFill>
              </a:rPr>
              <a:t> the </a:t>
            </a:r>
            <a:r>
              <a:rPr lang="it-IT" sz="1100" b="1" err="1">
                <a:solidFill>
                  <a:srgbClr val="FFFFFF"/>
                </a:solidFill>
              </a:rPr>
              <a:t>bulb</a:t>
            </a:r>
            <a:r>
              <a:rPr lang="it-IT" sz="1100" b="1">
                <a:solidFill>
                  <a:srgbClr val="FFFFFF"/>
                </a:solidFill>
              </a:rPr>
              <a:t> to a target location </a:t>
            </a:r>
            <a:r>
              <a:rPr lang="it-IT" sz="1100" b="1" err="1">
                <a:solidFill>
                  <a:srgbClr val="FFFFFF"/>
                </a:solidFill>
              </a:rPr>
              <a:t>fixed</a:t>
            </a:r>
            <a:r>
              <a:rPr lang="it-IT" sz="1100" b="1">
                <a:solidFill>
                  <a:srgbClr val="FFFFFF"/>
                </a:solidFill>
              </a:rPr>
              <a:t> 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0321AB-4532-6613-873D-799AB94F1BED}"/>
              </a:ext>
            </a:extLst>
          </p:cNvPr>
          <p:cNvSpPr txBox="1"/>
          <p:nvPr/>
        </p:nvSpPr>
        <p:spPr>
          <a:xfrm>
            <a:off x="522305" y="4194793"/>
            <a:ext cx="1658467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100" b="1" err="1">
                <a:solidFill>
                  <a:srgbClr val="FFFFFF"/>
                </a:solidFill>
              </a:rPr>
              <a:t>Screwing</a:t>
            </a:r>
            <a:r>
              <a:rPr lang="it-IT" sz="1100" b="1">
                <a:solidFill>
                  <a:srgbClr val="FFFFFF"/>
                </a:solidFill>
              </a:rPr>
              <a:t> the </a:t>
            </a:r>
            <a:r>
              <a:rPr lang="it-IT" sz="1100" b="1" err="1">
                <a:solidFill>
                  <a:srgbClr val="FFFFFF"/>
                </a:solidFill>
              </a:rPr>
              <a:t>bulb</a:t>
            </a:r>
            <a:r>
              <a:rPr lang="it-IT" sz="1100" b="1">
                <a:solidFill>
                  <a:srgbClr val="FFFFFF"/>
                </a:solidFill>
              </a:rPr>
              <a:t> in place </a:t>
            </a:r>
            <a:r>
              <a:rPr lang="it-IT" sz="1100" b="1" err="1">
                <a:solidFill>
                  <a:srgbClr val="FFFFFF"/>
                </a:solidFill>
              </a:rPr>
              <a:t>using</a:t>
            </a:r>
            <a:r>
              <a:rPr lang="it-IT" sz="1100" b="1">
                <a:solidFill>
                  <a:srgbClr val="FFFFFF"/>
                </a:solidFill>
              </a:rPr>
              <a:t> coordinate </a:t>
            </a:r>
            <a:r>
              <a:rPr lang="it-IT" sz="1100" b="1" err="1">
                <a:solidFill>
                  <a:srgbClr val="FFFFFF"/>
                </a:solidFill>
              </a:rPr>
              <a:t>motion</a:t>
            </a:r>
            <a:r>
              <a:rPr lang="it-IT" sz="1100" b="1">
                <a:solidFill>
                  <a:srgbClr val="FFFFFF"/>
                </a:solidFill>
              </a:rPr>
              <a:t> and end-</a:t>
            </a:r>
            <a:r>
              <a:rPr lang="it-IT" sz="1100" b="1" err="1">
                <a:solidFill>
                  <a:srgbClr val="FFFFFF"/>
                </a:solidFill>
              </a:rPr>
              <a:t>effector</a:t>
            </a:r>
            <a:endParaRPr lang="it-IT" err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A735A4-2B4D-BAD3-3A1D-223D71619413}"/>
              </a:ext>
            </a:extLst>
          </p:cNvPr>
          <p:cNvSpPr txBox="1"/>
          <p:nvPr/>
        </p:nvSpPr>
        <p:spPr>
          <a:xfrm>
            <a:off x="2578312" y="4285398"/>
            <a:ext cx="15539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100" b="1">
                <a:solidFill>
                  <a:srgbClr val="FFFFFF"/>
                </a:solidFill>
              </a:rPr>
              <a:t>Return in start position and </a:t>
            </a:r>
            <a:r>
              <a:rPr lang="it-IT" sz="1100" b="1" err="1">
                <a:solidFill>
                  <a:srgbClr val="FFFFFF"/>
                </a:solidFill>
              </a:rPr>
              <a:t>restart</a:t>
            </a:r>
            <a:r>
              <a:rPr lang="it-IT" sz="1100" b="1">
                <a:solidFill>
                  <a:srgbClr val="FFFFFF"/>
                </a:solidFill>
              </a:rPr>
              <a:t> </a:t>
            </a:r>
            <a:r>
              <a:rPr lang="it-IT" sz="1100" b="1" err="1">
                <a:solidFill>
                  <a:srgbClr val="FFFFFF"/>
                </a:solidFill>
              </a:rPr>
              <a:t>simulation</a:t>
            </a:r>
            <a:endParaRPr lang="it-IT"/>
          </a:p>
        </p:txBody>
      </p:sp>
      <p:sp>
        <p:nvSpPr>
          <p:cNvPr id="12" name="Shape 13">
            <a:extLst>
              <a:ext uri="{FF2B5EF4-FFF2-40B4-BE49-F238E27FC236}">
                <a16:creationId xmlns:a16="http://schemas.microsoft.com/office/drawing/2014/main" id="{E5E397D8-61A5-A6C9-A635-C364B39003C8}"/>
              </a:ext>
            </a:extLst>
          </p:cNvPr>
          <p:cNvSpPr/>
          <p:nvPr/>
        </p:nvSpPr>
        <p:spPr>
          <a:xfrm>
            <a:off x="5070796" y="1223368"/>
            <a:ext cx="3627008" cy="959318"/>
          </a:xfrm>
          <a:prstGeom prst="rect">
            <a:avLst/>
          </a:prstGeom>
          <a:solidFill>
            <a:srgbClr val="64FFDA">
              <a:alpha val="5000"/>
            </a:srgbClr>
          </a:solidFill>
          <a:ln w="9144">
            <a:solidFill>
              <a:srgbClr val="64FFDA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pic>
        <p:nvPicPr>
          <p:cNvPr id="9" name="Immagine 8" descr="Immagine che contiene simbolo, Elementi grafici, Carattere, cerchio&#10;&#10;Il contenuto generato dall&amp;#39;IA potrebbe non essere corretto.">
            <a:extLst>
              <a:ext uri="{FF2B5EF4-FFF2-40B4-BE49-F238E27FC236}">
                <a16:creationId xmlns:a16="http://schemas.microsoft.com/office/drawing/2014/main" id="{F10839FB-158A-3998-8913-0CFA0A2C8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6246" y="1303975"/>
            <a:ext cx="381465" cy="39540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206517C-3184-11E9-65FB-78EB99CAD35D}"/>
              </a:ext>
            </a:extLst>
          </p:cNvPr>
          <p:cNvSpPr txBox="1"/>
          <p:nvPr/>
        </p:nvSpPr>
        <p:spPr>
          <a:xfrm>
            <a:off x="5569908" y="1346772"/>
            <a:ext cx="306803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Obstacle Detection and Avoidance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A97508-C208-870E-F21B-699EC733B02D}"/>
              </a:ext>
            </a:extLst>
          </p:cNvPr>
          <p:cNvSpPr txBox="1"/>
          <p:nvPr/>
        </p:nvSpPr>
        <p:spPr>
          <a:xfrm>
            <a:off x="5737175" y="1597677"/>
            <a:ext cx="30122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Integrate environment obstacles like walls  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AAE511-A7F3-C680-D145-0CB6C996482C}"/>
              </a:ext>
            </a:extLst>
          </p:cNvPr>
          <p:cNvSpPr txBox="1"/>
          <p:nvPr/>
        </p:nvSpPr>
        <p:spPr>
          <a:xfrm>
            <a:off x="5737175" y="1862517"/>
            <a:ext cx="30122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Solve the problem of finding shortest path </a:t>
            </a: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EE41E400-B20E-EF48-511D-1BF11C0792ED}"/>
              </a:ext>
            </a:extLst>
          </p:cNvPr>
          <p:cNvSpPr/>
          <p:nvPr/>
        </p:nvSpPr>
        <p:spPr>
          <a:xfrm>
            <a:off x="5707450" y="1664474"/>
            <a:ext cx="8015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50">
                <a:solidFill>
                  <a:srgbClr val="64FFDA"/>
                </a:solidFill>
              </a:rPr>
              <a:t>•</a:t>
            </a: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B98DFA11-3824-C005-0C87-842AAA4ACF4D}"/>
              </a:ext>
            </a:extLst>
          </p:cNvPr>
          <p:cNvSpPr/>
          <p:nvPr/>
        </p:nvSpPr>
        <p:spPr>
          <a:xfrm>
            <a:off x="5707450" y="1929317"/>
            <a:ext cx="8015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50">
                <a:solidFill>
                  <a:srgbClr val="64FFDA"/>
                </a:solidFill>
              </a:rPr>
              <a:t>•</a:t>
            </a: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C2D54B21-7A0B-F393-1073-F786AE32B894}"/>
              </a:ext>
            </a:extLst>
          </p:cNvPr>
          <p:cNvSpPr/>
          <p:nvPr/>
        </p:nvSpPr>
        <p:spPr>
          <a:xfrm>
            <a:off x="5070795" y="2420948"/>
            <a:ext cx="3627008" cy="959318"/>
          </a:xfrm>
          <a:prstGeom prst="rect">
            <a:avLst/>
          </a:prstGeom>
          <a:solidFill>
            <a:srgbClr val="64FFDA">
              <a:alpha val="5000"/>
            </a:srgbClr>
          </a:solidFill>
          <a:ln w="9144">
            <a:solidFill>
              <a:srgbClr val="64FFDA"/>
            </a:solidFill>
            <a:prstDash val="solid"/>
          </a:ln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C3D447C-FC53-07B4-B952-829DE03F41D5}"/>
              </a:ext>
            </a:extLst>
          </p:cNvPr>
          <p:cNvSpPr txBox="1"/>
          <p:nvPr/>
        </p:nvSpPr>
        <p:spPr>
          <a:xfrm>
            <a:off x="5569907" y="2535060"/>
            <a:ext cx="306803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Dual Robot Collaboration</a:t>
            </a:r>
            <a:endParaRPr lang="it-IT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488A559-BCB5-16E2-63E4-CCE1C19630BF}"/>
              </a:ext>
            </a:extLst>
          </p:cNvPr>
          <p:cNvSpPr txBox="1"/>
          <p:nvPr/>
        </p:nvSpPr>
        <p:spPr>
          <a:xfrm>
            <a:off x="5739498" y="2792933"/>
            <a:ext cx="30122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Introduce a second robot</a:t>
            </a:r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564DA0A-89EF-CA55-93AB-AEA137FD9A5B}"/>
              </a:ext>
            </a:extLst>
          </p:cNvPr>
          <p:cNvSpPr txBox="1"/>
          <p:nvPr/>
        </p:nvSpPr>
        <p:spPr>
          <a:xfrm>
            <a:off x="5739497" y="3057774"/>
            <a:ext cx="30122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Execute cooperative tasks</a:t>
            </a:r>
            <a:endParaRPr lang="it-IT"/>
          </a:p>
        </p:txBody>
      </p:sp>
      <p:sp>
        <p:nvSpPr>
          <p:cNvPr id="38" name="Text 11">
            <a:extLst>
              <a:ext uri="{FF2B5EF4-FFF2-40B4-BE49-F238E27FC236}">
                <a16:creationId xmlns:a16="http://schemas.microsoft.com/office/drawing/2014/main" id="{6EEAF893-27CD-BEDC-8A41-4ABD11876235}"/>
              </a:ext>
            </a:extLst>
          </p:cNvPr>
          <p:cNvSpPr/>
          <p:nvPr/>
        </p:nvSpPr>
        <p:spPr>
          <a:xfrm>
            <a:off x="5709771" y="2859731"/>
            <a:ext cx="8015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50">
                <a:solidFill>
                  <a:srgbClr val="64FFDA"/>
                </a:solidFill>
              </a:rPr>
              <a:t>•</a:t>
            </a: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28A685CE-5BC3-BE76-FF97-376E1121C313}"/>
              </a:ext>
            </a:extLst>
          </p:cNvPr>
          <p:cNvSpPr/>
          <p:nvPr/>
        </p:nvSpPr>
        <p:spPr>
          <a:xfrm>
            <a:off x="5709771" y="3124573"/>
            <a:ext cx="8015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50">
                <a:solidFill>
                  <a:srgbClr val="64FFDA"/>
                </a:solidFill>
              </a:rPr>
              <a:t>•</a:t>
            </a: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pic>
        <p:nvPicPr>
          <p:cNvPr id="48" name="Immagine 47" descr="Immagine che contiene design, schermata, Elementi grafici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52C0D29E-D13A-54D0-00F6-D052C972D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9983" y="2450446"/>
            <a:ext cx="388435" cy="437221"/>
          </a:xfrm>
          <a:prstGeom prst="rect">
            <a:avLst/>
          </a:prstGeom>
        </p:spPr>
      </p:pic>
      <p:sp>
        <p:nvSpPr>
          <p:cNvPr id="49" name="Shape 13">
            <a:extLst>
              <a:ext uri="{FF2B5EF4-FFF2-40B4-BE49-F238E27FC236}">
                <a16:creationId xmlns:a16="http://schemas.microsoft.com/office/drawing/2014/main" id="{8EB7AC86-920E-7657-B7EA-E048AB4F8EE6}"/>
              </a:ext>
            </a:extLst>
          </p:cNvPr>
          <p:cNvSpPr/>
          <p:nvPr/>
        </p:nvSpPr>
        <p:spPr>
          <a:xfrm>
            <a:off x="5070794" y="3611558"/>
            <a:ext cx="3627008" cy="959318"/>
          </a:xfrm>
          <a:prstGeom prst="rect">
            <a:avLst/>
          </a:prstGeom>
          <a:solidFill>
            <a:srgbClr val="64FFDA">
              <a:alpha val="5000"/>
            </a:srgbClr>
          </a:solidFill>
          <a:ln w="9144">
            <a:solidFill>
              <a:srgbClr val="64FFDA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5E7D24C-0500-F662-5B01-D921FBF12914}"/>
              </a:ext>
            </a:extLst>
          </p:cNvPr>
          <p:cNvSpPr txBox="1"/>
          <p:nvPr/>
        </p:nvSpPr>
        <p:spPr>
          <a:xfrm>
            <a:off x="5569086" y="3685903"/>
            <a:ext cx="306803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Vision-based Localization</a:t>
            </a:r>
            <a:endParaRPr lang="it-IT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A98546D-4F0A-9074-7548-7BDED7028B4F}"/>
              </a:ext>
            </a:extLst>
          </p:cNvPr>
          <p:cNvSpPr txBox="1"/>
          <p:nvPr/>
        </p:nvSpPr>
        <p:spPr>
          <a:xfrm>
            <a:off x="5748107" y="3931204"/>
            <a:ext cx="301228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C000"/>
                </a:solidFill>
                <a:ea typeface="Calibri"/>
                <a:cs typeface="Calibri"/>
              </a:rPr>
              <a:t>Replace predefined bulb coordinates with real-time detection</a:t>
            </a:r>
            <a:endParaRPr lang="it-IT">
              <a:solidFill>
                <a:srgbClr val="FFC000"/>
              </a:solidFill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69B0B478-B7A2-A4D1-A0E9-8897765B5786}"/>
              </a:ext>
            </a:extLst>
          </p:cNvPr>
          <p:cNvSpPr txBox="1"/>
          <p:nvPr/>
        </p:nvSpPr>
        <p:spPr>
          <a:xfrm>
            <a:off x="5753709" y="4257677"/>
            <a:ext cx="30122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Implement color or shape recognition</a:t>
            </a:r>
            <a:endParaRPr lang="it-IT"/>
          </a:p>
        </p:txBody>
      </p:sp>
      <p:sp>
        <p:nvSpPr>
          <p:cNvPr id="54" name="Text 11">
            <a:extLst>
              <a:ext uri="{FF2B5EF4-FFF2-40B4-BE49-F238E27FC236}">
                <a16:creationId xmlns:a16="http://schemas.microsoft.com/office/drawing/2014/main" id="{52AD9546-F78E-8741-B839-6E2E29B51C75}"/>
              </a:ext>
            </a:extLst>
          </p:cNvPr>
          <p:cNvSpPr/>
          <p:nvPr/>
        </p:nvSpPr>
        <p:spPr>
          <a:xfrm>
            <a:off x="5712776" y="3986796"/>
            <a:ext cx="8015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50">
                <a:solidFill>
                  <a:srgbClr val="64FFDA"/>
                </a:solidFill>
              </a:rPr>
              <a:t>•</a:t>
            </a: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726D896D-1606-9857-0B56-623448B15D64}"/>
              </a:ext>
            </a:extLst>
          </p:cNvPr>
          <p:cNvSpPr/>
          <p:nvPr/>
        </p:nvSpPr>
        <p:spPr>
          <a:xfrm>
            <a:off x="5723983" y="4324476"/>
            <a:ext cx="8015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50">
                <a:solidFill>
                  <a:srgbClr val="64FFDA"/>
                </a:solidFill>
              </a:rPr>
              <a:t>•</a:t>
            </a: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pic>
        <p:nvPicPr>
          <p:cNvPr id="59" name="Immagine 58" descr="Immagine che contiene altoparlante, cerchio&#10;&#10;Il contenuto generato dall&amp;#39;IA potrebbe non essere corretto.">
            <a:extLst>
              <a:ext uri="{FF2B5EF4-FFF2-40B4-BE49-F238E27FC236}">
                <a16:creationId xmlns:a16="http://schemas.microsoft.com/office/drawing/2014/main" id="{BDAD602E-AE0B-2421-EB49-0F5F0283B4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8642" y="3685197"/>
            <a:ext cx="409343" cy="3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0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09E24-31EE-4B26-1F3A-9E262F97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2">
            <a:extLst>
              <a:ext uri="{FF2B5EF4-FFF2-40B4-BE49-F238E27FC236}">
                <a16:creationId xmlns:a16="http://schemas.microsoft.com/office/drawing/2014/main" id="{7FFCF48C-7925-94BA-0811-68DD4BDD1F19}"/>
              </a:ext>
            </a:extLst>
          </p:cNvPr>
          <p:cNvSpPr/>
          <p:nvPr/>
        </p:nvSpPr>
        <p:spPr>
          <a:xfrm>
            <a:off x="2503976" y="1760711"/>
            <a:ext cx="1137506" cy="5878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6000" b="1" kern="0" spc="-1">
                <a:solidFill>
                  <a:srgbClr val="E6F1FF"/>
                </a:solidFill>
              </a:rPr>
              <a:t>01</a:t>
            </a:r>
            <a:endParaRPr lang="it-IT" sz="6000">
              <a:ea typeface="Calibri"/>
              <a:cs typeface="Calibri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8BFAC9C-06A3-F004-4C29-33322F4117DC}"/>
              </a:ext>
            </a:extLst>
          </p:cNvPr>
          <p:cNvCxnSpPr/>
          <p:nvPr/>
        </p:nvCxnSpPr>
        <p:spPr>
          <a:xfrm>
            <a:off x="1699845" y="2476499"/>
            <a:ext cx="2344615" cy="7937"/>
          </a:xfrm>
          <a:prstGeom prst="straightConnector1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 2">
            <a:extLst>
              <a:ext uri="{FF2B5EF4-FFF2-40B4-BE49-F238E27FC236}">
                <a16:creationId xmlns:a16="http://schemas.microsoft.com/office/drawing/2014/main" id="{26083900-9CEF-A1E8-622F-55BD8DBAB0E2}"/>
              </a:ext>
            </a:extLst>
          </p:cNvPr>
          <p:cNvSpPr/>
          <p:nvPr/>
        </p:nvSpPr>
        <p:spPr>
          <a:xfrm>
            <a:off x="1698015" y="2573999"/>
            <a:ext cx="2353775" cy="10077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50" b="1" kern="0" spc="-1">
                <a:solidFill>
                  <a:srgbClr val="E6F1FF"/>
                </a:solidFill>
              </a:rPr>
              <a:t>Basic Development</a:t>
            </a:r>
            <a:endParaRPr lang="it-IT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Immagine 11" descr="Immagine che contiene ruota, testo, pneumatico, computer&#10;&#10;Il contenuto generato dall&amp;#39;IA potrebbe non essere corretto.">
            <a:extLst>
              <a:ext uri="{FF2B5EF4-FFF2-40B4-BE49-F238E27FC236}">
                <a16:creationId xmlns:a16="http://schemas.microsoft.com/office/drawing/2014/main" id="{6D7FDDCD-D60D-5BF7-BD94-E85E939B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90" y="783248"/>
            <a:ext cx="2609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4">
            <a:extLst>
              <a:ext uri="{FF2B5EF4-FFF2-40B4-BE49-F238E27FC236}">
                <a16:creationId xmlns:a16="http://schemas.microsoft.com/office/drawing/2014/main" id="{BACDF93A-2FA8-A947-3578-04B82850F3C0}"/>
              </a:ext>
            </a:extLst>
          </p:cNvPr>
          <p:cNvSpPr/>
          <p:nvPr/>
        </p:nvSpPr>
        <p:spPr>
          <a:xfrm>
            <a:off x="2377905" y="924758"/>
            <a:ext cx="6151769" cy="3976191"/>
          </a:xfrm>
          <a:prstGeom prst="rect">
            <a:avLst/>
          </a:prstGeom>
          <a:solidFill>
            <a:schemeClr val="bg1"/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5" name="Text 2"/>
          <p:cNvSpPr/>
          <p:nvPr/>
        </p:nvSpPr>
        <p:spPr>
          <a:xfrm>
            <a:off x="428625" y="428625"/>
            <a:ext cx="1444370" cy="3404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b="1" kern="0" spc="1">
                <a:solidFill>
                  <a:srgbClr val="64FFDA"/>
                </a:solidFill>
              </a:rPr>
              <a:t>controller.py</a:t>
            </a:r>
            <a:endParaRPr lang="it-IT"/>
          </a:p>
        </p:txBody>
      </p:sp>
      <p:sp>
        <p:nvSpPr>
          <p:cNvPr id="7" name="Shape 4"/>
          <p:cNvSpPr/>
          <p:nvPr/>
        </p:nvSpPr>
        <p:spPr>
          <a:xfrm>
            <a:off x="428625" y="764839"/>
            <a:ext cx="8286750" cy="714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14561-DE7E-5F5B-9DA8-ADD5AC7F991C}"/>
              </a:ext>
            </a:extLst>
          </p:cNvPr>
          <p:cNvSpPr txBox="1"/>
          <p:nvPr/>
        </p:nvSpPr>
        <p:spPr>
          <a:xfrm>
            <a:off x="8648519" y="4767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" name="Immagine 19" descr="Immagine che contiene testo, schermat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67528E54-E657-AED4-6289-4909098D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72" y="1067532"/>
            <a:ext cx="5922353" cy="3704493"/>
          </a:xfrm>
          <a:prstGeom prst="rect">
            <a:avLst/>
          </a:prstGeom>
        </p:spPr>
      </p:pic>
      <p:sp>
        <p:nvSpPr>
          <p:cNvPr id="28" name="Shape 4">
            <a:extLst>
              <a:ext uri="{FF2B5EF4-FFF2-40B4-BE49-F238E27FC236}">
                <a16:creationId xmlns:a16="http://schemas.microsoft.com/office/drawing/2014/main" id="{383A8648-09CA-6C37-FBE4-6BAD094FBACE}"/>
              </a:ext>
            </a:extLst>
          </p:cNvPr>
          <p:cNvSpPr/>
          <p:nvPr/>
        </p:nvSpPr>
        <p:spPr>
          <a:xfrm>
            <a:off x="311713" y="1100604"/>
            <a:ext cx="1667693" cy="1587615"/>
          </a:xfrm>
          <a:prstGeom prst="rect">
            <a:avLst/>
          </a:prstGeom>
          <a:solidFill>
            <a:srgbClr val="112240">
              <a:alpha val="60000"/>
            </a:srgbClr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2C638A48-71C9-C71F-9A8D-03D9A39A38B5}"/>
              </a:ext>
            </a:extLst>
          </p:cNvPr>
          <p:cNvSpPr/>
          <p:nvPr/>
        </p:nvSpPr>
        <p:spPr>
          <a:xfrm>
            <a:off x="286865" y="1100604"/>
            <a:ext cx="43228" cy="1573299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3359C98-F932-E979-F77D-9E4CE427B85E}"/>
              </a:ext>
            </a:extLst>
          </p:cNvPr>
          <p:cNvSpPr/>
          <p:nvPr/>
        </p:nvSpPr>
        <p:spPr>
          <a:xfrm>
            <a:off x="438543" y="1284333"/>
            <a:ext cx="243932" cy="229993"/>
          </a:xfrm>
          <a:prstGeom prst="rect">
            <a:avLst/>
          </a:prstGeom>
          <a:solidFill>
            <a:srgbClr val="D9EA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1A815FD4-A696-9771-DACA-A4A53C93A019}"/>
              </a:ext>
            </a:extLst>
          </p:cNvPr>
          <p:cNvSpPr/>
          <p:nvPr/>
        </p:nvSpPr>
        <p:spPr>
          <a:xfrm>
            <a:off x="438543" y="1767909"/>
            <a:ext cx="243932" cy="229993"/>
          </a:xfrm>
          <a:prstGeom prst="rect">
            <a:avLst/>
          </a:prstGeom>
          <a:solidFill>
            <a:srgbClr val="D3E8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F79684D7-79E4-D834-A03B-20C1D9D3775E}"/>
              </a:ext>
            </a:extLst>
          </p:cNvPr>
          <p:cNvSpPr/>
          <p:nvPr/>
        </p:nvSpPr>
        <p:spPr>
          <a:xfrm>
            <a:off x="438543" y="2280794"/>
            <a:ext cx="243932" cy="229993"/>
          </a:xfrm>
          <a:prstGeom prst="rect">
            <a:avLst/>
          </a:prstGeom>
          <a:solidFill>
            <a:srgbClr val="F6CE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1787C2C4-168B-7C6A-452A-663FC0C210FF}"/>
              </a:ext>
            </a:extLst>
          </p:cNvPr>
          <p:cNvSpPr txBox="1"/>
          <p:nvPr/>
        </p:nvSpPr>
        <p:spPr>
          <a:xfrm>
            <a:off x="677310" y="1286266"/>
            <a:ext cx="11873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Utility functions</a:t>
            </a:r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CF3F24D-9BE9-3C89-5A12-F58BA358026D}"/>
              </a:ext>
            </a:extLst>
          </p:cNvPr>
          <p:cNvSpPr txBox="1"/>
          <p:nvPr/>
        </p:nvSpPr>
        <p:spPr>
          <a:xfrm>
            <a:off x="677310" y="1769844"/>
            <a:ext cx="129724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Movement Control</a:t>
            </a:r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AE12815-4F5D-E59A-238C-592F9FD94E87}"/>
              </a:ext>
            </a:extLst>
          </p:cNvPr>
          <p:cNvSpPr txBox="1"/>
          <p:nvPr/>
        </p:nvSpPr>
        <p:spPr>
          <a:xfrm>
            <a:off x="677310" y="2282728"/>
            <a:ext cx="144378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Main Robot Control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038AC-B1F7-EDBA-1401-58D6CF1E5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2F14D5FE-639E-97A2-4B4A-B0A5F6FC6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92406C6F-9321-2CC1-C5CB-E29548EC9C50}"/>
              </a:ext>
            </a:extLst>
          </p:cNvPr>
          <p:cNvSpPr/>
          <p:nvPr/>
        </p:nvSpPr>
        <p:spPr>
          <a:xfrm>
            <a:off x="3475910" y="87588"/>
            <a:ext cx="2195088" cy="6994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100" b="1" kern="0" spc="1">
                <a:solidFill>
                  <a:srgbClr val="E6F1FF"/>
                </a:solidFill>
              </a:rPr>
              <a:t>Movement Control</a:t>
            </a:r>
            <a:endParaRPr lang="it-IT" err="1"/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B45B4370-EE61-54BD-98D0-ED135E0B3D30}"/>
              </a:ext>
            </a:extLst>
          </p:cNvPr>
          <p:cNvSpPr/>
          <p:nvPr/>
        </p:nvSpPr>
        <p:spPr>
          <a:xfrm>
            <a:off x="3350485" y="448543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4" name="Shape 6">
            <a:extLst>
              <a:ext uri="{FF2B5EF4-FFF2-40B4-BE49-F238E27FC236}">
                <a16:creationId xmlns:a16="http://schemas.microsoft.com/office/drawing/2014/main" id="{6F8C8DA6-0268-3730-11E5-A55ED9549861}"/>
              </a:ext>
            </a:extLst>
          </p:cNvPr>
          <p:cNvSpPr/>
          <p:nvPr/>
        </p:nvSpPr>
        <p:spPr>
          <a:xfrm>
            <a:off x="362364" y="759265"/>
            <a:ext cx="3977618" cy="28575"/>
          </a:xfrm>
          <a:prstGeom prst="rect">
            <a:avLst/>
          </a:prstGeom>
          <a:solidFill>
            <a:srgbClr val="FFD700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5" name="Shape 28">
            <a:extLst>
              <a:ext uri="{FF2B5EF4-FFF2-40B4-BE49-F238E27FC236}">
                <a16:creationId xmlns:a16="http://schemas.microsoft.com/office/drawing/2014/main" id="{04CA447B-358E-D7EA-4EC2-718DF7BB86E7}"/>
              </a:ext>
            </a:extLst>
          </p:cNvPr>
          <p:cNvSpPr/>
          <p:nvPr/>
        </p:nvSpPr>
        <p:spPr>
          <a:xfrm>
            <a:off x="4754322" y="760590"/>
            <a:ext cx="3977618" cy="28575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FE7F199C-D88F-61C1-19D6-677A429A3896}"/>
              </a:ext>
            </a:extLst>
          </p:cNvPr>
          <p:cNvSpPr/>
          <p:nvPr/>
        </p:nvSpPr>
        <p:spPr>
          <a:xfrm>
            <a:off x="362364" y="928229"/>
            <a:ext cx="3977618" cy="3900163"/>
          </a:xfrm>
          <a:prstGeom prst="rect">
            <a:avLst/>
          </a:prstGeom>
          <a:solidFill>
            <a:srgbClr val="112240">
              <a:alpha val="60000"/>
            </a:srgbClr>
          </a:solidFill>
          <a:ln/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B9EA7BCB-D7B0-D1E9-F1F2-9BDDDD5176CC}"/>
              </a:ext>
            </a:extLst>
          </p:cNvPr>
          <p:cNvSpPr/>
          <p:nvPr/>
        </p:nvSpPr>
        <p:spPr>
          <a:xfrm>
            <a:off x="4777351" y="928230"/>
            <a:ext cx="4078319" cy="3900162"/>
          </a:xfrm>
          <a:prstGeom prst="rect">
            <a:avLst/>
          </a:prstGeom>
          <a:solidFill>
            <a:srgbClr val="112240">
              <a:alpha val="60000"/>
            </a:srgbClr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6C4FA550-9450-7724-43A6-828BB9EC64B9}"/>
              </a:ext>
            </a:extLst>
          </p:cNvPr>
          <p:cNvSpPr/>
          <p:nvPr/>
        </p:nvSpPr>
        <p:spPr>
          <a:xfrm>
            <a:off x="1467727" y="476692"/>
            <a:ext cx="1719766" cy="2318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50" err="1">
                <a:solidFill>
                  <a:srgbClr val="FFD700"/>
                </a:solidFill>
              </a:rPr>
              <a:t>Compute_arm_control</a:t>
            </a:r>
            <a:endParaRPr lang="en-US" sz="1486"/>
          </a:p>
        </p:txBody>
      </p:sp>
      <p:sp>
        <p:nvSpPr>
          <p:cNvPr id="30" name="Text 32">
            <a:extLst>
              <a:ext uri="{FF2B5EF4-FFF2-40B4-BE49-F238E27FC236}">
                <a16:creationId xmlns:a16="http://schemas.microsoft.com/office/drawing/2014/main" id="{8BA3DC9C-C1D2-EAA7-CFFC-0388D8C9FABA}"/>
              </a:ext>
            </a:extLst>
          </p:cNvPr>
          <p:cNvSpPr/>
          <p:nvPr/>
        </p:nvSpPr>
        <p:spPr>
          <a:xfrm>
            <a:off x="6024547" y="503454"/>
            <a:ext cx="1769459" cy="2318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50">
                <a:solidFill>
                  <a:srgbClr val="64FFDA"/>
                </a:solidFill>
                <a:ea typeface="Calibri"/>
                <a:cs typeface="Calibri"/>
              </a:rPr>
              <a:t>Compute_base_control</a:t>
            </a:r>
            <a:endParaRPr lang="it-IT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EF780650-6A6D-E0BD-DD96-8675F47A91CD}"/>
              </a:ext>
            </a:extLst>
          </p:cNvPr>
          <p:cNvSpPr/>
          <p:nvPr/>
        </p:nvSpPr>
        <p:spPr>
          <a:xfrm>
            <a:off x="450852" y="1914793"/>
            <a:ext cx="39614" cy="1391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endParaRPr lang="en-US" sz="1269"/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D2188D50-7E8F-9DAD-A3CD-EBFF76F6DF5A}"/>
              </a:ext>
            </a:extLst>
          </p:cNvPr>
          <p:cNvSpPr txBox="1"/>
          <p:nvPr/>
        </p:nvSpPr>
        <p:spPr>
          <a:xfrm>
            <a:off x="8648519" y="4767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5BC03119-8B99-DB94-E406-D696ECD7C319}"/>
              </a:ext>
            </a:extLst>
          </p:cNvPr>
          <p:cNvSpPr/>
          <p:nvPr/>
        </p:nvSpPr>
        <p:spPr>
          <a:xfrm>
            <a:off x="5707450" y="1664474"/>
            <a:ext cx="6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7050CC03-7CF0-EF05-CDAC-D9F92325D12D}"/>
              </a:ext>
            </a:extLst>
          </p:cNvPr>
          <p:cNvSpPr/>
          <p:nvPr/>
        </p:nvSpPr>
        <p:spPr>
          <a:xfrm>
            <a:off x="5707450" y="1929317"/>
            <a:ext cx="6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38" name="Text 11">
            <a:extLst>
              <a:ext uri="{FF2B5EF4-FFF2-40B4-BE49-F238E27FC236}">
                <a16:creationId xmlns:a16="http://schemas.microsoft.com/office/drawing/2014/main" id="{FF61B2B5-4622-EC83-86E8-4CD59DAF85BF}"/>
              </a:ext>
            </a:extLst>
          </p:cNvPr>
          <p:cNvSpPr/>
          <p:nvPr/>
        </p:nvSpPr>
        <p:spPr>
          <a:xfrm>
            <a:off x="5709771" y="2859731"/>
            <a:ext cx="6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DAB57F6D-E701-46B4-1B39-4E33FD55AC44}"/>
              </a:ext>
            </a:extLst>
          </p:cNvPr>
          <p:cNvSpPr/>
          <p:nvPr/>
        </p:nvSpPr>
        <p:spPr>
          <a:xfrm>
            <a:off x="5709771" y="3124573"/>
            <a:ext cx="6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54" name="Text 11">
            <a:extLst>
              <a:ext uri="{FF2B5EF4-FFF2-40B4-BE49-F238E27FC236}">
                <a16:creationId xmlns:a16="http://schemas.microsoft.com/office/drawing/2014/main" id="{D3AB0444-F263-EA7A-E4AC-F3F997C7B95D}"/>
              </a:ext>
            </a:extLst>
          </p:cNvPr>
          <p:cNvSpPr/>
          <p:nvPr/>
        </p:nvSpPr>
        <p:spPr>
          <a:xfrm>
            <a:off x="5712776" y="3986796"/>
            <a:ext cx="6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AA0BAE16-989E-742D-1D42-BE6F8F5E565D}"/>
              </a:ext>
            </a:extLst>
          </p:cNvPr>
          <p:cNvSpPr/>
          <p:nvPr/>
        </p:nvSpPr>
        <p:spPr>
          <a:xfrm>
            <a:off x="5723983" y="4324476"/>
            <a:ext cx="6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endParaRPr lang="en-US" sz="1250">
              <a:solidFill>
                <a:srgbClr val="64FFDA"/>
              </a:solidFill>
              <a:ea typeface="Calibri"/>
              <a:cs typeface="Calibri"/>
            </a:endParaRPr>
          </a:p>
        </p:txBody>
      </p:sp>
      <p:sp>
        <p:nvSpPr>
          <p:cNvPr id="17" name="Shape 19">
            <a:extLst>
              <a:ext uri="{FF2B5EF4-FFF2-40B4-BE49-F238E27FC236}">
                <a16:creationId xmlns:a16="http://schemas.microsoft.com/office/drawing/2014/main" id="{86DB0F33-3D71-F9B4-DEE4-6155010CBF71}"/>
              </a:ext>
            </a:extLst>
          </p:cNvPr>
          <p:cNvSpPr/>
          <p:nvPr/>
        </p:nvSpPr>
        <p:spPr>
          <a:xfrm>
            <a:off x="677049" y="1267086"/>
            <a:ext cx="3340542" cy="400337"/>
          </a:xfrm>
          <a:prstGeom prst="rect">
            <a:avLst/>
          </a:prstGeom>
          <a:solidFill>
            <a:srgbClr val="64FFDA">
              <a:alpha val="10000"/>
            </a:srgbClr>
          </a:solidFill>
          <a:ln w="9144">
            <a:solidFill>
              <a:srgbClr val="8892B0"/>
            </a:solidFill>
            <a:prstDash val="solid"/>
          </a:ln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88907B-5998-BA66-770A-E1A0E8481086}"/>
              </a:ext>
            </a:extLst>
          </p:cNvPr>
          <p:cNvSpPr txBox="1"/>
          <p:nvPr/>
        </p:nvSpPr>
        <p:spPr>
          <a:xfrm>
            <a:off x="1996171" y="999851"/>
            <a:ext cx="57626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Input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31" name="Shape 5">
            <a:extLst>
              <a:ext uri="{FF2B5EF4-FFF2-40B4-BE49-F238E27FC236}">
                <a16:creationId xmlns:a16="http://schemas.microsoft.com/office/drawing/2014/main" id="{EFCE3A00-3999-405F-5BCE-678AC3406B6A}"/>
              </a:ext>
            </a:extLst>
          </p:cNvPr>
          <p:cNvSpPr/>
          <p:nvPr/>
        </p:nvSpPr>
        <p:spPr>
          <a:xfrm>
            <a:off x="1650207" y="1275160"/>
            <a:ext cx="22730" cy="398265"/>
          </a:xfrm>
          <a:prstGeom prst="rect">
            <a:avLst/>
          </a:prstGeom>
          <a:solidFill>
            <a:schemeClr val="tx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A3911CF-CC6B-6346-EA4A-4C5D9DFE572E}"/>
              </a:ext>
            </a:extLst>
          </p:cNvPr>
          <p:cNvSpPr txBox="1"/>
          <p:nvPr/>
        </p:nvSpPr>
        <p:spPr>
          <a:xfrm>
            <a:off x="772268" y="1340501"/>
            <a:ext cx="8763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FFFF"/>
                </a:solidFill>
                <a:ea typeface="Calibri"/>
                <a:cs typeface="Calibri"/>
              </a:rPr>
              <a:t>target_pos</a:t>
            </a:r>
            <a:endParaRPr lang="it-IT" err="1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C24C6A1-31EE-C394-6294-B540885DE997}"/>
              </a:ext>
            </a:extLst>
          </p:cNvPr>
          <p:cNvSpPr txBox="1"/>
          <p:nvPr/>
        </p:nvSpPr>
        <p:spPr>
          <a:xfrm>
            <a:off x="1779537" y="1347645"/>
            <a:ext cx="8763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FFFF"/>
                </a:solidFill>
                <a:ea typeface="Calibri"/>
                <a:cs typeface="Calibri"/>
              </a:rPr>
              <a:t>base_state</a:t>
            </a:r>
            <a:endParaRPr lang="it-IT" err="1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2254D6-C09D-6EDD-B44F-5C07E61BFE40}"/>
              </a:ext>
            </a:extLst>
          </p:cNvPr>
          <p:cNvSpPr txBox="1"/>
          <p:nvPr/>
        </p:nvSpPr>
        <p:spPr>
          <a:xfrm>
            <a:off x="2793949" y="1340501"/>
            <a:ext cx="13620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FFFF"/>
                </a:solidFill>
                <a:ea typeface="Calibri"/>
                <a:cs typeface="Calibri"/>
              </a:rPr>
              <a:t>target_orientation</a:t>
            </a:r>
            <a:endParaRPr lang="it-IT" err="1"/>
          </a:p>
        </p:txBody>
      </p:sp>
      <p:sp>
        <p:nvSpPr>
          <p:cNvPr id="42" name="Shape 5">
            <a:extLst>
              <a:ext uri="{FF2B5EF4-FFF2-40B4-BE49-F238E27FC236}">
                <a16:creationId xmlns:a16="http://schemas.microsoft.com/office/drawing/2014/main" id="{065287BE-25D1-4C2D-D14C-13881BD471B8}"/>
              </a:ext>
            </a:extLst>
          </p:cNvPr>
          <p:cNvSpPr/>
          <p:nvPr/>
        </p:nvSpPr>
        <p:spPr>
          <a:xfrm>
            <a:off x="2721769" y="1282304"/>
            <a:ext cx="22730" cy="398265"/>
          </a:xfrm>
          <a:prstGeom prst="rect">
            <a:avLst/>
          </a:prstGeom>
          <a:solidFill>
            <a:schemeClr val="tx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43" name="Freccia in giù 42">
            <a:extLst>
              <a:ext uri="{FF2B5EF4-FFF2-40B4-BE49-F238E27FC236}">
                <a16:creationId xmlns:a16="http://schemas.microsoft.com/office/drawing/2014/main" id="{A15B0A5D-A26A-AF64-2751-B6981F19920A}"/>
              </a:ext>
            </a:extLst>
          </p:cNvPr>
          <p:cNvSpPr/>
          <p:nvPr/>
        </p:nvSpPr>
        <p:spPr>
          <a:xfrm>
            <a:off x="2185988" y="1806068"/>
            <a:ext cx="200024" cy="33575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8434A5D-A9BE-781D-B1BC-DF5FA65DA74F}"/>
                  </a:ext>
                </a:extLst>
              </p:cNvPr>
              <p:cNvSpPr txBox="1"/>
              <p:nvPr/>
            </p:nvSpPr>
            <p:spPr>
              <a:xfrm>
                <a:off x="2710224" y="2276060"/>
                <a:ext cx="1371850" cy="182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</m:sub>
                      </m:sSub>
                      <m:r>
                        <a:rPr lang="it-IT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it-IT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</m:oMath>
                  </m:oMathPara>
                </a14:m>
                <a:endParaRPr lang="it-CH" sz="11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8434A5D-A9BE-781D-B1BC-DF5FA65DA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224" y="2276060"/>
                <a:ext cx="1371850" cy="182999"/>
              </a:xfrm>
              <a:prstGeom prst="rect">
                <a:avLst/>
              </a:prstGeom>
              <a:blipFill>
                <a:blip r:embed="rId3"/>
                <a:stretch>
                  <a:fillRect l="-88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BBA6AA5-E693-72EB-A7B3-360B3C1F93C3}"/>
                  </a:ext>
                </a:extLst>
              </p:cNvPr>
              <p:cNvSpPr txBox="1"/>
              <p:nvPr/>
            </p:nvSpPr>
            <p:spPr>
              <a:xfrm>
                <a:off x="506054" y="2307925"/>
                <a:ext cx="1881990" cy="468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1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it-IT" sz="11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it-IT" sz="11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it-IT" sz="11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it-IT" sz="11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os</m:t>
                            </m:r>
                            <m:r>
                              <m:rPr>
                                <m:brk m:alnAt="7"/>
                              </m:rP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it-IT" sz="11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it-IT" sz="11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it-IT" sz="11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1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it-CH" sz="110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BBA6AA5-E693-72EB-A7B3-360B3C1F9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4" y="2307925"/>
                <a:ext cx="1881990" cy="468141"/>
              </a:xfrm>
              <a:prstGeom prst="rect">
                <a:avLst/>
              </a:prstGeom>
              <a:blipFill>
                <a:blip r:embed="rId4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43495BB-AA7F-B15E-552C-626900FFD6A4}"/>
                  </a:ext>
                </a:extLst>
              </p:cNvPr>
              <p:cNvSpPr txBox="1"/>
              <p:nvPr/>
            </p:nvSpPr>
            <p:spPr>
              <a:xfrm>
                <a:off x="2710224" y="2509717"/>
                <a:ext cx="1419556" cy="207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  <m:sup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</m:sub>
                      </m:sSub>
                    </m:oMath>
                  </m:oMathPara>
                </a14:m>
                <a:endParaRPr lang="it-CH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43495BB-AA7F-B15E-552C-626900FFD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224" y="2509717"/>
                <a:ext cx="1419556" cy="207621"/>
              </a:xfrm>
              <a:prstGeom prst="rect">
                <a:avLst/>
              </a:prstGeom>
              <a:blipFill>
                <a:blip r:embed="rId5"/>
                <a:stretch>
                  <a:fillRect l="-1293" r="-43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hape 5">
            <a:extLst>
              <a:ext uri="{FF2B5EF4-FFF2-40B4-BE49-F238E27FC236}">
                <a16:creationId xmlns:a16="http://schemas.microsoft.com/office/drawing/2014/main" id="{F18BFA3B-9F9C-FF31-36E4-919B06020A05}"/>
              </a:ext>
            </a:extLst>
          </p:cNvPr>
          <p:cNvSpPr/>
          <p:nvPr/>
        </p:nvSpPr>
        <p:spPr>
          <a:xfrm>
            <a:off x="2547506" y="2276060"/>
            <a:ext cx="22730" cy="530091"/>
          </a:xfrm>
          <a:prstGeom prst="rect">
            <a:avLst/>
          </a:prstGeom>
          <a:solidFill>
            <a:schemeClr val="tx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616FFDEF-3541-B765-D13D-5B7AB3E11E12}"/>
              </a:ext>
            </a:extLst>
          </p:cNvPr>
          <p:cNvSpPr/>
          <p:nvPr/>
        </p:nvSpPr>
        <p:spPr>
          <a:xfrm>
            <a:off x="2185988" y="2956695"/>
            <a:ext cx="200024" cy="33575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CE5295CD-2832-1A90-BC83-F8435A9BA3B9}"/>
                  </a:ext>
                </a:extLst>
              </p:cNvPr>
              <p:cNvSpPr txBox="1"/>
              <p:nvPr/>
            </p:nvSpPr>
            <p:spPr>
              <a:xfrm>
                <a:off x="576680" y="3461416"/>
                <a:ext cx="141949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𝑟𝑜𝑏𝑜𝑡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𝑗𝑎𝑐𝑜𝑏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0(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CH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CE5295CD-2832-1A90-BC83-F8435A9B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0" y="3461416"/>
                <a:ext cx="1419491" cy="184666"/>
              </a:xfrm>
              <a:prstGeom prst="rect">
                <a:avLst/>
              </a:prstGeom>
              <a:blipFill>
                <a:blip r:embed="rId6"/>
                <a:stretch>
                  <a:fillRect l="-3017" t="-6667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302A2705-C238-72BD-2FB9-94E26D8E9542}"/>
                  </a:ext>
                </a:extLst>
              </p:cNvPr>
              <p:cNvSpPr txBox="1"/>
              <p:nvPr/>
            </p:nvSpPr>
            <p:spPr>
              <a:xfrm>
                <a:off x="2582593" y="3461416"/>
                <a:ext cx="15409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sSup>
                                <m:sSupPr>
                                  <m:ctrlPr>
                                    <a:rPr lang="it-IT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it-IT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it-IT" sz="12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it-IT" sz="12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CH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302A2705-C238-72BD-2FB9-94E26D8E9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593" y="3461416"/>
                <a:ext cx="1540999" cy="184666"/>
              </a:xfrm>
              <a:prstGeom prst="rect">
                <a:avLst/>
              </a:prstGeom>
              <a:blipFill>
                <a:blip r:embed="rId7"/>
                <a:stretch>
                  <a:fillRect l="-2778" r="-39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2112280-0A6E-5692-5105-EAB40B109044}"/>
              </a:ext>
            </a:extLst>
          </p:cNvPr>
          <p:cNvSpPr/>
          <p:nvPr/>
        </p:nvSpPr>
        <p:spPr>
          <a:xfrm>
            <a:off x="2185988" y="3704567"/>
            <a:ext cx="200024" cy="33575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B35B5514-EC40-326D-3142-88BF39F6EDBC}"/>
                  </a:ext>
                </a:extLst>
              </p:cNvPr>
              <p:cNvSpPr txBox="1"/>
              <p:nvPr/>
            </p:nvSpPr>
            <p:spPr>
              <a:xfrm>
                <a:off x="1068848" y="4182224"/>
                <a:ext cx="239456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𝑎𝑟𝑚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𝑝𝑖𝑛𝑣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it-CH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B35B5514-EC40-326D-3142-88BF39F6E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8" y="4182224"/>
                <a:ext cx="2394566" cy="298415"/>
              </a:xfrm>
              <a:prstGeom prst="rect">
                <a:avLst/>
              </a:prstGeom>
              <a:blipFill>
                <a:blip r:embed="rId8"/>
                <a:stretch>
                  <a:fillRect l="-2036" r="-254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Shape 19">
            <a:extLst>
              <a:ext uri="{FF2B5EF4-FFF2-40B4-BE49-F238E27FC236}">
                <a16:creationId xmlns:a16="http://schemas.microsoft.com/office/drawing/2014/main" id="{B4006675-EB64-9D06-DFB8-8937024C346E}"/>
              </a:ext>
            </a:extLst>
          </p:cNvPr>
          <p:cNvSpPr/>
          <p:nvPr/>
        </p:nvSpPr>
        <p:spPr>
          <a:xfrm>
            <a:off x="710369" y="4169722"/>
            <a:ext cx="3340542" cy="400337"/>
          </a:xfrm>
          <a:prstGeom prst="rect">
            <a:avLst/>
          </a:prstGeom>
          <a:solidFill>
            <a:srgbClr val="64FFDA">
              <a:alpha val="10000"/>
            </a:srgbClr>
          </a:solidFill>
          <a:ln w="9144">
            <a:solidFill>
              <a:srgbClr val="8892B0"/>
            </a:solidFill>
            <a:prstDash val="solid"/>
          </a:ln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56" name="Shape 19">
            <a:extLst>
              <a:ext uri="{FF2B5EF4-FFF2-40B4-BE49-F238E27FC236}">
                <a16:creationId xmlns:a16="http://schemas.microsoft.com/office/drawing/2014/main" id="{678D194B-4B50-4646-D6C9-79FFEA882A16}"/>
              </a:ext>
            </a:extLst>
          </p:cNvPr>
          <p:cNvSpPr/>
          <p:nvPr/>
        </p:nvSpPr>
        <p:spPr>
          <a:xfrm>
            <a:off x="5839788" y="1286740"/>
            <a:ext cx="1806086" cy="400337"/>
          </a:xfrm>
          <a:prstGeom prst="rect">
            <a:avLst/>
          </a:prstGeom>
          <a:solidFill>
            <a:srgbClr val="64FFDA">
              <a:alpha val="10000"/>
            </a:srgbClr>
          </a:solidFill>
          <a:ln w="9144">
            <a:solidFill>
              <a:srgbClr val="8892B0"/>
            </a:solidFill>
            <a:prstDash val="solid"/>
          </a:ln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2533D16-BC27-6CE7-7D52-66A3E8193F12}"/>
              </a:ext>
            </a:extLst>
          </p:cNvPr>
          <p:cNvSpPr txBox="1"/>
          <p:nvPr/>
        </p:nvSpPr>
        <p:spPr>
          <a:xfrm>
            <a:off x="6520386" y="999851"/>
            <a:ext cx="57626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FFFFFF"/>
                </a:solidFill>
                <a:ea typeface="Calibri"/>
                <a:cs typeface="Calibri"/>
              </a:rPr>
              <a:t>Input</a:t>
            </a:r>
            <a:endParaRPr lang="it-IT" b="1">
              <a:ea typeface="Calibri"/>
              <a:cs typeface="Calibri"/>
            </a:endParaRPr>
          </a:p>
        </p:txBody>
      </p:sp>
      <p:sp>
        <p:nvSpPr>
          <p:cNvPr id="61" name="Shape 5">
            <a:extLst>
              <a:ext uri="{FF2B5EF4-FFF2-40B4-BE49-F238E27FC236}">
                <a16:creationId xmlns:a16="http://schemas.microsoft.com/office/drawing/2014/main" id="{8293FB81-E17C-CE6C-1DC0-DF70CD1EC31F}"/>
              </a:ext>
            </a:extLst>
          </p:cNvPr>
          <p:cNvSpPr/>
          <p:nvPr/>
        </p:nvSpPr>
        <p:spPr>
          <a:xfrm>
            <a:off x="6746440" y="1294814"/>
            <a:ext cx="22730" cy="398265"/>
          </a:xfrm>
          <a:prstGeom prst="rect">
            <a:avLst/>
          </a:prstGeom>
          <a:solidFill>
            <a:schemeClr val="tx1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649AB93C-1A4C-D476-A5B2-144065BD898C}"/>
              </a:ext>
            </a:extLst>
          </p:cNvPr>
          <p:cNvSpPr txBox="1"/>
          <p:nvPr/>
        </p:nvSpPr>
        <p:spPr>
          <a:xfrm>
            <a:off x="5868501" y="1360155"/>
            <a:ext cx="8763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FFFF"/>
                </a:solidFill>
                <a:ea typeface="Calibri"/>
                <a:cs typeface="Calibri"/>
              </a:rPr>
              <a:t>base_state</a:t>
            </a:r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A6923910-BAD0-A837-480D-31563C0A9667}"/>
              </a:ext>
            </a:extLst>
          </p:cNvPr>
          <p:cNvSpPr txBox="1"/>
          <p:nvPr/>
        </p:nvSpPr>
        <p:spPr>
          <a:xfrm>
            <a:off x="6833254" y="1344750"/>
            <a:ext cx="8763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FFFF"/>
                </a:solidFill>
                <a:ea typeface="Calibri"/>
                <a:cs typeface="Calibri"/>
              </a:rPr>
              <a:t>target_xy</a:t>
            </a:r>
            <a:endParaRPr lang="it-IT"/>
          </a:p>
        </p:txBody>
      </p:sp>
      <p:sp>
        <p:nvSpPr>
          <p:cNvPr id="66" name="Freccia in giù 65">
            <a:extLst>
              <a:ext uri="{FF2B5EF4-FFF2-40B4-BE49-F238E27FC236}">
                <a16:creationId xmlns:a16="http://schemas.microsoft.com/office/drawing/2014/main" id="{90F7E78D-ED0E-E422-08E5-B7DCAF99664A}"/>
              </a:ext>
            </a:extLst>
          </p:cNvPr>
          <p:cNvSpPr/>
          <p:nvPr/>
        </p:nvSpPr>
        <p:spPr>
          <a:xfrm>
            <a:off x="6650048" y="1799334"/>
            <a:ext cx="200024" cy="33575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7D3090DF-CD1B-1123-1411-A9A82014B789}"/>
                  </a:ext>
                </a:extLst>
              </p:cNvPr>
              <p:cNvSpPr txBox="1"/>
              <p:nvPr/>
            </p:nvSpPr>
            <p:spPr>
              <a:xfrm>
                <a:off x="5978069" y="2241345"/>
                <a:ext cx="1526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∆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CH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7D3090DF-CD1B-1123-1411-A9A82014B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069" y="2241345"/>
                <a:ext cx="1526700" cy="184666"/>
              </a:xfrm>
              <a:prstGeom prst="rect">
                <a:avLst/>
              </a:prstGeom>
              <a:blipFill>
                <a:blip r:embed="rId9"/>
                <a:stretch>
                  <a:fillRect l="-2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4BBECC51-126E-3791-037C-610B70ECE74E}"/>
                  </a:ext>
                </a:extLst>
              </p:cNvPr>
              <p:cNvSpPr txBox="1"/>
              <p:nvPr/>
            </p:nvSpPr>
            <p:spPr>
              <a:xfrm>
                <a:off x="6071684" y="2535086"/>
                <a:ext cx="13394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2(∆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,∆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CH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4BBECC51-126E-3791-037C-610B70ECE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84" y="2535086"/>
                <a:ext cx="1339469" cy="184666"/>
              </a:xfrm>
              <a:prstGeom prst="rect">
                <a:avLst/>
              </a:prstGeom>
              <a:blipFill>
                <a:blip r:embed="rId10"/>
                <a:stretch>
                  <a:fillRect l="-2273" t="-6667" r="-363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Freccia in giù 69">
            <a:extLst>
              <a:ext uri="{FF2B5EF4-FFF2-40B4-BE49-F238E27FC236}">
                <a16:creationId xmlns:a16="http://schemas.microsoft.com/office/drawing/2014/main" id="{C110B1D2-C50B-737E-9863-927ED1A77C2B}"/>
              </a:ext>
            </a:extLst>
          </p:cNvPr>
          <p:cNvSpPr/>
          <p:nvPr/>
        </p:nvSpPr>
        <p:spPr>
          <a:xfrm>
            <a:off x="6669158" y="3242639"/>
            <a:ext cx="200024" cy="335756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7AEBF7CE-F3FD-8502-7C44-91B41CB086AF}"/>
                  </a:ext>
                </a:extLst>
              </p:cNvPr>
              <p:cNvSpPr txBox="1"/>
              <p:nvPr/>
            </p:nvSpPr>
            <p:spPr>
              <a:xfrm>
                <a:off x="6115125" y="2823019"/>
                <a:ext cx="1167627" cy="223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∆</m:t>
                          </m:r>
                          <m:sSup>
                            <m:sSupPr>
                              <m:ctrlP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it-IT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CH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7AEBF7CE-F3FD-8502-7C44-91B41CB0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25" y="2823019"/>
                <a:ext cx="1167627" cy="223651"/>
              </a:xfrm>
              <a:prstGeom prst="rect">
                <a:avLst/>
              </a:prstGeom>
              <a:blipFill>
                <a:blip r:embed="rId11"/>
                <a:stretch>
                  <a:fillRect l="-260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Shape 19">
            <a:extLst>
              <a:ext uri="{FF2B5EF4-FFF2-40B4-BE49-F238E27FC236}">
                <a16:creationId xmlns:a16="http://schemas.microsoft.com/office/drawing/2014/main" id="{71635C6F-D324-C9BE-9216-1A3313110347}"/>
              </a:ext>
            </a:extLst>
          </p:cNvPr>
          <p:cNvSpPr/>
          <p:nvPr/>
        </p:nvSpPr>
        <p:spPr>
          <a:xfrm>
            <a:off x="6016266" y="3684894"/>
            <a:ext cx="1526699" cy="885165"/>
          </a:xfrm>
          <a:prstGeom prst="rect">
            <a:avLst/>
          </a:prstGeom>
          <a:solidFill>
            <a:srgbClr val="64FFDA">
              <a:alpha val="10000"/>
            </a:srgbClr>
          </a:solidFill>
          <a:ln w="9144">
            <a:solidFill>
              <a:srgbClr val="8892B0"/>
            </a:solidFill>
            <a:prstDash val="solid"/>
          </a:ln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8C0E9FD2-6FEA-7706-3E86-0D6423565541}"/>
                  </a:ext>
                </a:extLst>
              </p:cNvPr>
              <p:cNvSpPr txBox="1"/>
              <p:nvPr/>
            </p:nvSpPr>
            <p:spPr>
              <a:xfrm>
                <a:off x="6191761" y="3774364"/>
                <a:ext cx="1135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it-CH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8C0E9FD2-6FEA-7706-3E86-0D642356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761" y="3774364"/>
                <a:ext cx="1135054" cy="276999"/>
              </a:xfrm>
              <a:prstGeom prst="rect">
                <a:avLst/>
              </a:prstGeom>
              <a:blipFill>
                <a:blip r:embed="rId12"/>
                <a:stretch>
                  <a:fillRect l="-2688" r="-483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A1884F0A-C54E-45E9-3549-46E6530CFD92}"/>
                  </a:ext>
                </a:extLst>
              </p:cNvPr>
              <p:cNvSpPr txBox="1"/>
              <p:nvPr/>
            </p:nvSpPr>
            <p:spPr>
              <a:xfrm>
                <a:off x="6176037" y="4105911"/>
                <a:ext cx="1264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it-CH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A1884F0A-C54E-45E9-3549-46E6530C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037" y="4105911"/>
                <a:ext cx="1264962" cy="276999"/>
              </a:xfrm>
              <a:prstGeom prst="rect">
                <a:avLst/>
              </a:prstGeom>
              <a:blipFill>
                <a:blip r:embed="rId13"/>
                <a:stretch>
                  <a:fillRect l="-2404" r="-9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27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77599643-E583-D987-E194-EE8B1380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9144002" cy="5143500"/>
          </a:xfrm>
          <a:prstGeom prst="rect">
            <a:avLst/>
          </a:prstGeom>
        </p:spPr>
      </p:pic>
      <p:sp>
        <p:nvSpPr>
          <p:cNvPr id="11" name="Shape 4">
            <a:extLst>
              <a:ext uri="{FF2B5EF4-FFF2-40B4-BE49-F238E27FC236}">
                <a16:creationId xmlns:a16="http://schemas.microsoft.com/office/drawing/2014/main" id="{4B573481-6EC3-F281-50DD-F01FF23BBE5C}"/>
              </a:ext>
            </a:extLst>
          </p:cNvPr>
          <p:cNvSpPr/>
          <p:nvPr/>
        </p:nvSpPr>
        <p:spPr>
          <a:xfrm>
            <a:off x="1813438" y="1898331"/>
            <a:ext cx="6830290" cy="2701274"/>
          </a:xfrm>
          <a:prstGeom prst="rect">
            <a:avLst/>
          </a:prstGeom>
          <a:solidFill>
            <a:schemeClr val="bg1"/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3" name="Text 0"/>
          <p:cNvSpPr/>
          <p:nvPr/>
        </p:nvSpPr>
        <p:spPr>
          <a:xfrm>
            <a:off x="428625" y="428625"/>
            <a:ext cx="1936749" cy="3411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1">
                <a:solidFill>
                  <a:srgbClr val="64FFDA"/>
                </a:solidFill>
              </a:rPr>
              <a:t>Compute Control</a:t>
            </a:r>
            <a:endParaRPr lang="en-US" sz="2121"/>
          </a:p>
        </p:txBody>
      </p:sp>
      <p:sp>
        <p:nvSpPr>
          <p:cNvPr id="5" name="Shape 2"/>
          <p:cNvSpPr/>
          <p:nvPr/>
        </p:nvSpPr>
        <p:spPr>
          <a:xfrm flipV="1">
            <a:off x="428625" y="817557"/>
            <a:ext cx="3912577" cy="182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5B986-8E52-0A12-DC38-652BDBFEF926}"/>
              </a:ext>
            </a:extLst>
          </p:cNvPr>
          <p:cNvSpPr txBox="1"/>
          <p:nvPr/>
        </p:nvSpPr>
        <p:spPr>
          <a:xfrm>
            <a:off x="8654869" y="4767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Immagine 9" descr="Immagine che contiene testo, diagramma, schermata, cerchio&#10;&#10;Il contenuto generato dall'IA potrebbe non essere corretto.">
            <a:extLst>
              <a:ext uri="{FF2B5EF4-FFF2-40B4-BE49-F238E27FC236}">
                <a16:creationId xmlns:a16="http://schemas.microsoft.com/office/drawing/2014/main" id="{A0F6647B-2E1B-AB44-42AE-AA2089413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809" y="1960063"/>
            <a:ext cx="6629400" cy="2581275"/>
          </a:xfrm>
          <a:prstGeom prst="rect">
            <a:avLst/>
          </a:prstGeom>
        </p:spPr>
      </p:pic>
      <p:sp>
        <p:nvSpPr>
          <p:cNvPr id="15" name="Shape 4">
            <a:extLst>
              <a:ext uri="{FF2B5EF4-FFF2-40B4-BE49-F238E27FC236}">
                <a16:creationId xmlns:a16="http://schemas.microsoft.com/office/drawing/2014/main" id="{29158467-F3F2-12E2-3FE3-0F6C23CD0398}"/>
              </a:ext>
            </a:extLst>
          </p:cNvPr>
          <p:cNvSpPr/>
          <p:nvPr/>
        </p:nvSpPr>
        <p:spPr>
          <a:xfrm>
            <a:off x="3094969" y="1231935"/>
            <a:ext cx="5548759" cy="608129"/>
          </a:xfrm>
          <a:prstGeom prst="rect">
            <a:avLst/>
          </a:prstGeom>
          <a:solidFill>
            <a:srgbClr val="112240">
              <a:alpha val="60000"/>
            </a:srgbClr>
          </a:solidFill>
          <a:ln w="9144">
            <a:solidFill>
              <a:srgbClr val="8892B0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F034607-A9AE-5FA3-4219-EA18E8AC6145}"/>
              </a:ext>
            </a:extLst>
          </p:cNvPr>
          <p:cNvSpPr/>
          <p:nvPr/>
        </p:nvSpPr>
        <p:spPr>
          <a:xfrm>
            <a:off x="3221799" y="1415664"/>
            <a:ext cx="243932" cy="229993"/>
          </a:xfrm>
          <a:prstGeom prst="rect">
            <a:avLst/>
          </a:prstGeom>
          <a:solidFill>
            <a:srgbClr val="F8CE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980DDDA-E140-2E04-0A02-2F0FD58127A9}"/>
              </a:ext>
            </a:extLst>
          </p:cNvPr>
          <p:cNvSpPr txBox="1"/>
          <p:nvPr/>
        </p:nvSpPr>
        <p:spPr>
          <a:xfrm>
            <a:off x="3465731" y="1399855"/>
            <a:ext cx="11873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Check control</a:t>
            </a:r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6FD715C-DF1F-FFC0-9742-BA298AACAA00}"/>
              </a:ext>
            </a:extLst>
          </p:cNvPr>
          <p:cNvSpPr/>
          <p:nvPr/>
        </p:nvSpPr>
        <p:spPr>
          <a:xfrm>
            <a:off x="4452997" y="1415664"/>
            <a:ext cx="243932" cy="229993"/>
          </a:xfrm>
          <a:prstGeom prst="rect">
            <a:avLst/>
          </a:prstGeom>
          <a:solidFill>
            <a:srgbClr val="FFE6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BF2BF02-A499-911C-4901-B7B645BE063C}"/>
              </a:ext>
            </a:extLst>
          </p:cNvPr>
          <p:cNvSpPr txBox="1"/>
          <p:nvPr/>
        </p:nvSpPr>
        <p:spPr>
          <a:xfrm>
            <a:off x="4696929" y="1399855"/>
            <a:ext cx="11873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Base Movement</a:t>
            </a:r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AC5F78D-7565-25A1-80B1-72C2C0FE0747}"/>
              </a:ext>
            </a:extLst>
          </p:cNvPr>
          <p:cNvSpPr/>
          <p:nvPr/>
        </p:nvSpPr>
        <p:spPr>
          <a:xfrm>
            <a:off x="5850003" y="1415664"/>
            <a:ext cx="243932" cy="229993"/>
          </a:xfrm>
          <a:prstGeom prst="rect">
            <a:avLst/>
          </a:prstGeom>
          <a:solidFill>
            <a:srgbClr val="D5E8D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8667DFA-F03C-4CE7-BB56-4A297731B99F}"/>
              </a:ext>
            </a:extLst>
          </p:cNvPr>
          <p:cNvSpPr txBox="1"/>
          <p:nvPr/>
        </p:nvSpPr>
        <p:spPr>
          <a:xfrm>
            <a:off x="6093935" y="1399855"/>
            <a:ext cx="11873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Arm Movement</a:t>
            </a:r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BDD3EA2C-45EF-A021-CE1B-4C6FE00580EC}"/>
              </a:ext>
            </a:extLst>
          </p:cNvPr>
          <p:cNvSpPr/>
          <p:nvPr/>
        </p:nvSpPr>
        <p:spPr>
          <a:xfrm>
            <a:off x="7281278" y="1415664"/>
            <a:ext cx="243932" cy="229993"/>
          </a:xfrm>
          <a:prstGeom prst="rect">
            <a:avLst/>
          </a:prstGeom>
          <a:solidFill>
            <a:srgbClr val="F5F5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FA52005-6937-E282-CEE5-97ADEF256A84}"/>
              </a:ext>
            </a:extLst>
          </p:cNvPr>
          <p:cNvSpPr txBox="1"/>
          <p:nvPr/>
        </p:nvSpPr>
        <p:spPr>
          <a:xfrm>
            <a:off x="7525210" y="1399855"/>
            <a:ext cx="11873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Transition State</a:t>
            </a:r>
            <a:endParaRPr lang="it-IT"/>
          </a:p>
        </p:txBody>
      </p:sp>
      <p:sp>
        <p:nvSpPr>
          <p:cNvPr id="9" name="Text 33">
            <a:extLst>
              <a:ext uri="{FF2B5EF4-FFF2-40B4-BE49-F238E27FC236}">
                <a16:creationId xmlns:a16="http://schemas.microsoft.com/office/drawing/2014/main" id="{6BC068D5-7B62-D7CB-CD1C-C5993E5E7509}"/>
              </a:ext>
            </a:extLst>
          </p:cNvPr>
          <p:cNvSpPr/>
          <p:nvPr/>
        </p:nvSpPr>
        <p:spPr>
          <a:xfrm>
            <a:off x="527047" y="1201684"/>
            <a:ext cx="64461" cy="1391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64FFDA"/>
                </a:solidFill>
              </a:rPr>
              <a:t>•</a:t>
            </a:r>
            <a:endParaRPr lang="en-US" sz="1269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967D45-FBEC-9516-6BAC-ED48972AC435}"/>
              </a:ext>
            </a:extLst>
          </p:cNvPr>
          <p:cNvSpPr txBox="1"/>
          <p:nvPr/>
        </p:nvSpPr>
        <p:spPr>
          <a:xfrm>
            <a:off x="557158" y="1113185"/>
            <a:ext cx="373711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Core function</a:t>
            </a:r>
            <a:endParaRPr lang="it-IT" sz="1100"/>
          </a:p>
        </p:txBody>
      </p:sp>
      <p:sp>
        <p:nvSpPr>
          <p:cNvPr id="18" name="Text 33">
            <a:extLst>
              <a:ext uri="{FF2B5EF4-FFF2-40B4-BE49-F238E27FC236}">
                <a16:creationId xmlns:a16="http://schemas.microsoft.com/office/drawing/2014/main" id="{61E7F4BC-3A8A-F60E-2ADA-3E73B7B60792}"/>
              </a:ext>
            </a:extLst>
          </p:cNvPr>
          <p:cNvSpPr/>
          <p:nvPr/>
        </p:nvSpPr>
        <p:spPr>
          <a:xfrm>
            <a:off x="527047" y="1421789"/>
            <a:ext cx="64461" cy="1391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64FFDA"/>
                </a:solidFill>
              </a:rPr>
              <a:t>•</a:t>
            </a:r>
            <a:endParaRPr lang="en-US" sz="1269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9346408-4098-F716-1BB7-E2E5AB03B004}"/>
              </a:ext>
            </a:extLst>
          </p:cNvPr>
          <p:cNvSpPr txBox="1"/>
          <p:nvPr/>
        </p:nvSpPr>
        <p:spPr>
          <a:xfrm>
            <a:off x="557158" y="1333290"/>
            <a:ext cx="373711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At each time step, give the action to do</a:t>
            </a:r>
            <a:endParaRPr lang="it-IT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1DDA-03C0-D50B-D290-84550908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C6567E2D-CBB5-8580-B182-7CD080AADBB0}"/>
              </a:ext>
            </a:extLst>
          </p:cNvPr>
          <p:cNvSpPr/>
          <p:nvPr/>
        </p:nvSpPr>
        <p:spPr>
          <a:xfrm>
            <a:off x="428625" y="428625"/>
            <a:ext cx="2081275" cy="3404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b="1" kern="0" spc="1">
                <a:solidFill>
                  <a:srgbClr val="64FFDA"/>
                </a:solidFill>
              </a:rPr>
              <a:t>pick_and_place.py</a:t>
            </a:r>
            <a:endParaRPr lang="it-IT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0FB4FAB8-1A50-B03A-1441-AD16F75E513F}"/>
              </a:ext>
            </a:extLst>
          </p:cNvPr>
          <p:cNvSpPr/>
          <p:nvPr/>
        </p:nvSpPr>
        <p:spPr>
          <a:xfrm>
            <a:off x="428625" y="764839"/>
            <a:ext cx="8286750" cy="714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0CAB2-C910-6D3F-F622-6D1890735887}"/>
              </a:ext>
            </a:extLst>
          </p:cNvPr>
          <p:cNvSpPr txBox="1"/>
          <p:nvPr/>
        </p:nvSpPr>
        <p:spPr>
          <a:xfrm>
            <a:off x="8648519" y="4767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Shape 6">
            <a:extLst>
              <a:ext uri="{FF2B5EF4-FFF2-40B4-BE49-F238E27FC236}">
                <a16:creationId xmlns:a16="http://schemas.microsoft.com/office/drawing/2014/main" id="{67A25B4E-10AB-6B7F-54DE-387BD8885FE3}"/>
              </a:ext>
            </a:extLst>
          </p:cNvPr>
          <p:cNvSpPr/>
          <p:nvPr/>
        </p:nvSpPr>
        <p:spPr>
          <a:xfrm>
            <a:off x="545489" y="1780608"/>
            <a:ext cx="2469787" cy="45719"/>
          </a:xfrm>
          <a:prstGeom prst="rect">
            <a:avLst/>
          </a:prstGeom>
          <a:solidFill>
            <a:srgbClr val="FFD700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5">
            <a:extLst>
              <a:ext uri="{FF2B5EF4-FFF2-40B4-BE49-F238E27FC236}">
                <a16:creationId xmlns:a16="http://schemas.microsoft.com/office/drawing/2014/main" id="{8405D9C7-6884-84C6-3CE5-14927ECB24F0}"/>
              </a:ext>
            </a:extLst>
          </p:cNvPr>
          <p:cNvSpPr/>
          <p:nvPr/>
        </p:nvSpPr>
        <p:spPr>
          <a:xfrm>
            <a:off x="545489" y="1903190"/>
            <a:ext cx="2469787" cy="2092333"/>
          </a:xfrm>
          <a:prstGeom prst="rect">
            <a:avLst/>
          </a:prstGeom>
          <a:solidFill>
            <a:srgbClr val="112240">
              <a:alpha val="60000"/>
            </a:srgbClr>
          </a:solidFill>
          <a:ln/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6" name="Text 10">
            <a:extLst>
              <a:ext uri="{FF2B5EF4-FFF2-40B4-BE49-F238E27FC236}">
                <a16:creationId xmlns:a16="http://schemas.microsoft.com/office/drawing/2014/main" id="{37EECBC5-0B4C-7B9D-FBCE-A268A43F085C}"/>
              </a:ext>
            </a:extLst>
          </p:cNvPr>
          <p:cNvSpPr/>
          <p:nvPr/>
        </p:nvSpPr>
        <p:spPr>
          <a:xfrm>
            <a:off x="1135828" y="1505288"/>
            <a:ext cx="1289106" cy="2318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50" err="1">
                <a:solidFill>
                  <a:srgbClr val="FFD700"/>
                </a:solidFill>
              </a:rPr>
              <a:t>FrankieAgent</a:t>
            </a:r>
            <a:r>
              <a:rPr lang="en-US" sz="1450">
                <a:solidFill>
                  <a:srgbClr val="FFD700"/>
                </a:solidFill>
              </a:rPr>
              <a:t> Class</a:t>
            </a:r>
            <a:endParaRPr lang="en-US" sz="1486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1F4AC6-25FC-1BD9-6318-067DBAFFF49D}"/>
              </a:ext>
            </a:extLst>
          </p:cNvPr>
          <p:cNvSpPr txBox="1"/>
          <p:nvPr/>
        </p:nvSpPr>
        <p:spPr>
          <a:xfrm>
            <a:off x="609811" y="2041817"/>
            <a:ext cx="245475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Wraps the URDF Frankie model and its mobile base</a:t>
            </a:r>
            <a:endParaRPr lang="it-IT" sz="110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87584A2-A503-F01C-D6F6-8BA9D3E442C2}"/>
              </a:ext>
            </a:extLst>
          </p:cNvPr>
          <p:cNvSpPr txBox="1"/>
          <p:nvPr/>
        </p:nvSpPr>
        <p:spPr>
          <a:xfrm>
            <a:off x="609811" y="2660247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Initial joint configuration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A14D562-0686-E371-9169-5BED5A816628}"/>
              </a:ext>
            </a:extLst>
          </p:cNvPr>
          <p:cNvSpPr txBox="1"/>
          <p:nvPr/>
        </p:nvSpPr>
        <p:spPr>
          <a:xfrm>
            <a:off x="609811" y="3109400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Unicycle-style base dynamics</a:t>
            </a:r>
            <a:endParaRPr lang="it-IT" sz="11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45BDC2-2C14-5126-376F-95BCB08F5EBE}"/>
              </a:ext>
            </a:extLst>
          </p:cNvPr>
          <p:cNvSpPr txBox="1"/>
          <p:nvPr/>
        </p:nvSpPr>
        <p:spPr>
          <a:xfrm>
            <a:off x="609811" y="3555485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Apply joint/base velocity commands</a:t>
            </a:r>
            <a:endParaRPr lang="it-IT" sz="110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DAAB185A-FA33-28A7-61EE-E5FA84832061}"/>
              </a:ext>
            </a:extLst>
          </p:cNvPr>
          <p:cNvSpPr/>
          <p:nvPr/>
        </p:nvSpPr>
        <p:spPr>
          <a:xfrm>
            <a:off x="3316759" y="1780608"/>
            <a:ext cx="2469787" cy="45719"/>
          </a:xfrm>
          <a:prstGeom prst="rect">
            <a:avLst/>
          </a:prstGeom>
          <a:solidFill>
            <a:srgbClr val="FFD700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D153B31D-CCEB-5A53-DF7A-09842385555D}"/>
              </a:ext>
            </a:extLst>
          </p:cNvPr>
          <p:cNvSpPr/>
          <p:nvPr/>
        </p:nvSpPr>
        <p:spPr>
          <a:xfrm>
            <a:off x="3316759" y="1903190"/>
            <a:ext cx="2469787" cy="2092333"/>
          </a:xfrm>
          <a:prstGeom prst="rect">
            <a:avLst/>
          </a:prstGeom>
          <a:solidFill>
            <a:srgbClr val="112240">
              <a:alpha val="60000"/>
            </a:srgbClr>
          </a:solidFill>
          <a:ln/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A0CFF5CC-9F06-ABC8-6CC0-E55ED841E9F8}"/>
              </a:ext>
            </a:extLst>
          </p:cNvPr>
          <p:cNvSpPr/>
          <p:nvPr/>
        </p:nvSpPr>
        <p:spPr>
          <a:xfrm>
            <a:off x="3828313" y="1496636"/>
            <a:ext cx="1446678" cy="2318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50">
                <a:solidFill>
                  <a:srgbClr val="FFD700"/>
                </a:solidFill>
              </a:rPr>
              <a:t>Environment Setup</a:t>
            </a:r>
            <a:endParaRPr lang="en-US" sz="1486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292A07-FBE9-2AD8-2BC8-BF847BCC1E83}"/>
              </a:ext>
            </a:extLst>
          </p:cNvPr>
          <p:cNvSpPr txBox="1"/>
          <p:nvPr/>
        </p:nvSpPr>
        <p:spPr>
          <a:xfrm>
            <a:off x="3426775" y="2022927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E6F1FF"/>
                </a:solidFill>
                <a:ea typeface="Calibri"/>
                <a:cs typeface="Calibri"/>
              </a:rPr>
              <a:t>The environment include:</a:t>
            </a:r>
            <a:endParaRPr lang="it-IT" sz="1100" b="1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7C08A2-D1AC-8607-0129-086CC1674EBC}"/>
              </a:ext>
            </a:extLst>
          </p:cNvPr>
          <p:cNvSpPr txBox="1"/>
          <p:nvPr/>
        </p:nvSpPr>
        <p:spPr>
          <a:xfrm>
            <a:off x="3650615" y="2318708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A floor representing the workspace</a:t>
            </a:r>
            <a:endParaRPr lang="it-IT" sz="110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2A8C7B-3A6C-B8E6-EF04-C4830204E96F}"/>
              </a:ext>
            </a:extLst>
          </p:cNvPr>
          <p:cNvSpPr txBox="1"/>
          <p:nvPr/>
        </p:nvSpPr>
        <p:spPr>
          <a:xfrm>
            <a:off x="3650614" y="2580318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A wall (cuboid)</a:t>
            </a:r>
            <a:endParaRPr lang="it-IT" sz="11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9BEECF-B460-DCDF-B0D7-574C0D4E969F}"/>
              </a:ext>
            </a:extLst>
          </p:cNvPr>
          <p:cNvSpPr txBox="1"/>
          <p:nvPr/>
        </p:nvSpPr>
        <p:spPr>
          <a:xfrm>
            <a:off x="3635810" y="2841928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A screw fixture (cylinder)</a:t>
            </a:r>
            <a:endParaRPr lang="it-IT" sz="110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06FCF63-A51C-03D5-7D0E-BFBC5F47E59C}"/>
              </a:ext>
            </a:extLst>
          </p:cNvPr>
          <p:cNvSpPr txBox="1"/>
          <p:nvPr/>
        </p:nvSpPr>
        <p:spPr>
          <a:xfrm>
            <a:off x="3635810" y="3124950"/>
            <a:ext cx="186140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A lightbulb + tower spawned at random</a:t>
            </a:r>
            <a:endParaRPr lang="it-IT" sz="110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1D16C36-47FC-2D1B-63B6-BE3D2F93E214}"/>
              </a:ext>
            </a:extLst>
          </p:cNvPr>
          <p:cNvSpPr/>
          <p:nvPr/>
        </p:nvSpPr>
        <p:spPr>
          <a:xfrm>
            <a:off x="3586153" y="2413299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EE1B3B99-5B19-BF7E-F8EB-235E79536948}"/>
              </a:ext>
            </a:extLst>
          </p:cNvPr>
          <p:cNvSpPr/>
          <p:nvPr/>
        </p:nvSpPr>
        <p:spPr>
          <a:xfrm>
            <a:off x="3586153" y="2685264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42AA5E2A-AF8B-147D-1BF7-9E75C93A1A8F}"/>
              </a:ext>
            </a:extLst>
          </p:cNvPr>
          <p:cNvSpPr/>
          <p:nvPr/>
        </p:nvSpPr>
        <p:spPr>
          <a:xfrm>
            <a:off x="3586153" y="2946874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B7BFAFF1-A373-977E-1110-C7FB34E5D16D}"/>
              </a:ext>
            </a:extLst>
          </p:cNvPr>
          <p:cNvSpPr/>
          <p:nvPr/>
        </p:nvSpPr>
        <p:spPr>
          <a:xfrm>
            <a:off x="3586152" y="3208484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33" name="Shape 6">
            <a:extLst>
              <a:ext uri="{FF2B5EF4-FFF2-40B4-BE49-F238E27FC236}">
                <a16:creationId xmlns:a16="http://schemas.microsoft.com/office/drawing/2014/main" id="{BA8FD720-62F8-6B68-3DCF-5D2A62A47F71}"/>
              </a:ext>
            </a:extLst>
          </p:cNvPr>
          <p:cNvSpPr/>
          <p:nvPr/>
        </p:nvSpPr>
        <p:spPr>
          <a:xfrm>
            <a:off x="6099682" y="1787234"/>
            <a:ext cx="2469787" cy="45719"/>
          </a:xfrm>
          <a:prstGeom prst="rect">
            <a:avLst/>
          </a:prstGeom>
          <a:solidFill>
            <a:srgbClr val="FFD700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5" name="Shape 5">
            <a:extLst>
              <a:ext uri="{FF2B5EF4-FFF2-40B4-BE49-F238E27FC236}">
                <a16:creationId xmlns:a16="http://schemas.microsoft.com/office/drawing/2014/main" id="{D724B28C-3D37-7B06-27BF-1A898016F6AC}"/>
              </a:ext>
            </a:extLst>
          </p:cNvPr>
          <p:cNvSpPr/>
          <p:nvPr/>
        </p:nvSpPr>
        <p:spPr>
          <a:xfrm>
            <a:off x="6099682" y="1909816"/>
            <a:ext cx="2469787" cy="2085707"/>
          </a:xfrm>
          <a:prstGeom prst="rect">
            <a:avLst/>
          </a:prstGeom>
          <a:solidFill>
            <a:srgbClr val="112240">
              <a:alpha val="60000"/>
            </a:srgbClr>
          </a:solidFill>
          <a:ln/>
        </p:spPr>
        <p:txBody>
          <a:bodyPr lIns="91440" tIns="45720" rIns="91440" bIns="45720" anchor="t"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3C4A2733-D49A-F69D-4E94-9539639F7AC0}"/>
              </a:ext>
            </a:extLst>
          </p:cNvPr>
          <p:cNvSpPr/>
          <p:nvPr/>
        </p:nvSpPr>
        <p:spPr>
          <a:xfrm>
            <a:off x="6759129" y="1516945"/>
            <a:ext cx="1150892" cy="2318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50">
                <a:solidFill>
                  <a:srgbClr val="FFD700"/>
                </a:solidFill>
              </a:rPr>
              <a:t>Execution Loop</a:t>
            </a:r>
            <a:endParaRPr lang="en-US" sz="1486"/>
          </a:p>
        </p:txBody>
      </p:sp>
      <p:sp>
        <p:nvSpPr>
          <p:cNvPr id="40" name="Text 11">
            <a:extLst>
              <a:ext uri="{FF2B5EF4-FFF2-40B4-BE49-F238E27FC236}">
                <a16:creationId xmlns:a16="http://schemas.microsoft.com/office/drawing/2014/main" id="{3B1EDACF-DF1D-8FDC-4055-C3B189AED674}"/>
              </a:ext>
            </a:extLst>
          </p:cNvPr>
          <p:cNvSpPr/>
          <p:nvPr/>
        </p:nvSpPr>
        <p:spPr>
          <a:xfrm>
            <a:off x="6578772" y="2364973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20F779C-BAAC-4EBF-C020-DE0F186544D0}"/>
              </a:ext>
            </a:extLst>
          </p:cNvPr>
          <p:cNvSpPr txBox="1"/>
          <p:nvPr/>
        </p:nvSpPr>
        <p:spPr>
          <a:xfrm>
            <a:off x="6427852" y="1995749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E6F1FF"/>
                </a:solidFill>
                <a:ea typeface="Calibri"/>
                <a:cs typeface="Calibri"/>
              </a:rPr>
              <a:t>At each time step:</a:t>
            </a:r>
            <a:endParaRPr lang="it-IT" sz="1100" b="1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9487293-759E-8FC6-3019-AB99C54DEE69}"/>
              </a:ext>
            </a:extLst>
          </p:cNvPr>
          <p:cNvSpPr txBox="1"/>
          <p:nvPr/>
        </p:nvSpPr>
        <p:spPr>
          <a:xfrm>
            <a:off x="6643234" y="2272603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Compute control</a:t>
            </a:r>
            <a:endParaRPr lang="it-IT" sz="1100"/>
          </a:p>
        </p:txBody>
      </p:sp>
      <p:sp>
        <p:nvSpPr>
          <p:cNvPr id="46" name="Text 11">
            <a:extLst>
              <a:ext uri="{FF2B5EF4-FFF2-40B4-BE49-F238E27FC236}">
                <a16:creationId xmlns:a16="http://schemas.microsoft.com/office/drawing/2014/main" id="{9E20ECB7-B75A-261D-1AED-C9D4BA3C5FD8}"/>
              </a:ext>
            </a:extLst>
          </p:cNvPr>
          <p:cNvSpPr/>
          <p:nvPr/>
        </p:nvSpPr>
        <p:spPr>
          <a:xfrm>
            <a:off x="6578772" y="2662794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019E61F-24A0-7053-676B-A6E0B33759E1}"/>
              </a:ext>
            </a:extLst>
          </p:cNvPr>
          <p:cNvSpPr txBox="1"/>
          <p:nvPr/>
        </p:nvSpPr>
        <p:spPr>
          <a:xfrm>
            <a:off x="6643234" y="2570424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Update robot joints</a:t>
            </a:r>
            <a:endParaRPr lang="it-IT" sz="1100"/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707A1B4E-D257-3892-D1EA-C85A844B6BF8}"/>
              </a:ext>
            </a:extLst>
          </p:cNvPr>
          <p:cNvSpPr/>
          <p:nvPr/>
        </p:nvSpPr>
        <p:spPr>
          <a:xfrm>
            <a:off x="6578772" y="2971325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7A84C4D-9F5A-E194-4FE1-AED8C1BB2C10}"/>
              </a:ext>
            </a:extLst>
          </p:cNvPr>
          <p:cNvSpPr txBox="1"/>
          <p:nvPr/>
        </p:nvSpPr>
        <p:spPr>
          <a:xfrm>
            <a:off x="6643234" y="2878955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Move lightbulb when grasped</a:t>
            </a:r>
            <a:endParaRPr lang="it-IT" sz="1100"/>
          </a:p>
        </p:txBody>
      </p:sp>
      <p:sp>
        <p:nvSpPr>
          <p:cNvPr id="52" name="Text 11">
            <a:extLst>
              <a:ext uri="{FF2B5EF4-FFF2-40B4-BE49-F238E27FC236}">
                <a16:creationId xmlns:a16="http://schemas.microsoft.com/office/drawing/2014/main" id="{0CCDF010-85E8-018C-5CCA-0E1B41D7A74B}"/>
              </a:ext>
            </a:extLst>
          </p:cNvPr>
          <p:cNvSpPr/>
          <p:nvPr/>
        </p:nvSpPr>
        <p:spPr>
          <a:xfrm>
            <a:off x="6578771" y="3320864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8680676-AB19-1E0C-7932-3A809859AD10}"/>
              </a:ext>
            </a:extLst>
          </p:cNvPr>
          <p:cNvSpPr txBox="1"/>
          <p:nvPr/>
        </p:nvSpPr>
        <p:spPr>
          <a:xfrm>
            <a:off x="6643233" y="3228494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Save log metric </a:t>
            </a:r>
            <a:endParaRPr lang="it-IT" sz="1100"/>
          </a:p>
        </p:txBody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09981904-FF46-51F0-17D3-F7D4D8EE7472}"/>
              </a:ext>
            </a:extLst>
          </p:cNvPr>
          <p:cNvSpPr/>
          <p:nvPr/>
        </p:nvSpPr>
        <p:spPr>
          <a:xfrm>
            <a:off x="6578771" y="3672620"/>
            <a:ext cx="6446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269">
                <a:solidFill>
                  <a:srgbClr val="FFD700"/>
                </a:solidFill>
              </a:rPr>
              <a:t>•</a:t>
            </a:r>
            <a:endParaRPr lang="en-US" sz="1269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FBE978C9-5A32-0149-932F-863C3062D62F}"/>
              </a:ext>
            </a:extLst>
          </p:cNvPr>
          <p:cNvSpPr txBox="1"/>
          <p:nvPr/>
        </p:nvSpPr>
        <p:spPr>
          <a:xfrm>
            <a:off x="6643233" y="3580250"/>
            <a:ext cx="24547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E6F1FF"/>
                </a:solidFill>
                <a:ea typeface="Calibri"/>
                <a:cs typeface="Calibri"/>
              </a:rPr>
              <a:t>Check task completion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219431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EF67A-FA3A-7B89-E441-04929FF85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D53BE08-982E-9B6C-D6F0-C1FA76E92AA1}"/>
              </a:ext>
            </a:extLst>
          </p:cNvPr>
          <p:cNvSpPr/>
          <p:nvPr/>
        </p:nvSpPr>
        <p:spPr>
          <a:xfrm>
            <a:off x="3476577" y="136401"/>
            <a:ext cx="2093466" cy="6994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100" b="1" kern="0" spc="1">
                <a:solidFill>
                  <a:srgbClr val="E6F1FF"/>
                </a:solidFill>
              </a:rPr>
              <a:t> </a:t>
            </a:r>
            <a:r>
              <a:rPr lang="en-US" sz="2100" b="1" kern="0" spc="1">
                <a:solidFill>
                  <a:srgbClr val="64FFDA"/>
                </a:solidFill>
              </a:rPr>
              <a:t>Simulation</a:t>
            </a:r>
            <a:endParaRPr lang="en-US" sz="2100" kern="0" spc="1">
              <a:solidFill>
                <a:srgbClr val="000000"/>
              </a:solidFill>
            </a:endParaRPr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9B5E7A1A-48B0-5D7D-95C8-03B909CEB2E0}"/>
              </a:ext>
            </a:extLst>
          </p:cNvPr>
          <p:cNvSpPr/>
          <p:nvPr/>
        </p:nvSpPr>
        <p:spPr>
          <a:xfrm>
            <a:off x="3479073" y="513680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2" name="base_version">
            <a:hlinkClick r:id="" action="ppaction://media"/>
            <a:extLst>
              <a:ext uri="{FF2B5EF4-FFF2-40B4-BE49-F238E27FC236}">
                <a16:creationId xmlns:a16="http://schemas.microsoft.com/office/drawing/2014/main" id="{8C3CC37E-B071-EB40-BE0F-5B3D14AA5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133" t="14785" r="3637" b="26054"/>
          <a:stretch>
            <a:fillRect/>
          </a:stretch>
        </p:blipFill>
        <p:spPr>
          <a:xfrm>
            <a:off x="467058" y="1021138"/>
            <a:ext cx="8408665" cy="3101223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BEA7B7B-C7E2-6179-921A-6EF2D05CE2EB}"/>
              </a:ext>
            </a:extLst>
          </p:cNvPr>
          <p:cNvSpPr txBox="1"/>
          <p:nvPr/>
        </p:nvSpPr>
        <p:spPr>
          <a:xfrm>
            <a:off x="8648519" y="4767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26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515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0EAD87B-4361-AF5E-9C51-B43AC3964E9A}"/>
              </a:ext>
            </a:extLst>
          </p:cNvPr>
          <p:cNvSpPr/>
          <p:nvPr/>
        </p:nvSpPr>
        <p:spPr>
          <a:xfrm>
            <a:off x="3479073" y="123149"/>
            <a:ext cx="2093466" cy="6994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100" b="1" kern="0" spc="1">
                <a:solidFill>
                  <a:srgbClr val="E6F1FF"/>
                </a:solidFill>
              </a:rPr>
              <a:t> </a:t>
            </a:r>
            <a:r>
              <a:rPr lang="en-US" sz="2100" b="1" kern="0" spc="1">
                <a:solidFill>
                  <a:srgbClr val="64FFDA"/>
                </a:solidFill>
              </a:rPr>
              <a:t>Visualizations</a:t>
            </a:r>
            <a:endParaRPr lang="en-US" sz="2100" kern="0" spc="1">
              <a:solidFill>
                <a:srgbClr val="000000"/>
              </a:solidFill>
            </a:endParaRPr>
          </a:p>
          <a:p>
            <a:pPr algn="ctr">
              <a:lnSpc>
                <a:spcPts val="2800"/>
              </a:lnSpc>
            </a:pPr>
            <a:endParaRPr lang="en-US" sz="2100" b="1" kern="0" spc="1">
              <a:solidFill>
                <a:srgbClr val="E6F1FF"/>
              </a:solidFill>
              <a:ea typeface="Calibri"/>
              <a:cs typeface="Calibri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8EBFE9E-E028-6C8D-90CB-DCFEA875C35A}"/>
              </a:ext>
            </a:extLst>
          </p:cNvPr>
          <p:cNvSpPr/>
          <p:nvPr/>
        </p:nvSpPr>
        <p:spPr>
          <a:xfrm>
            <a:off x="3479073" y="513680"/>
            <a:ext cx="2384637" cy="40274"/>
          </a:xfrm>
          <a:prstGeom prst="rect">
            <a:avLst/>
          </a:prstGeom>
          <a:solidFill>
            <a:srgbClr val="64FFD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A6E84-3215-5C2B-68B6-5786D9C1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57" y="759963"/>
            <a:ext cx="7557026" cy="40118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EB4CBA6-0507-29BC-3891-3C9C6FB967ED}"/>
              </a:ext>
            </a:extLst>
          </p:cNvPr>
          <p:cNvSpPr/>
          <p:nvPr/>
        </p:nvSpPr>
        <p:spPr>
          <a:xfrm>
            <a:off x="193677" y="978336"/>
            <a:ext cx="243932" cy="229993"/>
          </a:xfrm>
          <a:prstGeom prst="rect">
            <a:avLst/>
          </a:prstGeom>
          <a:solidFill>
            <a:srgbClr val="DC98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74EDD4-0F30-14C1-027B-F1EADBA98F2F}"/>
              </a:ext>
            </a:extLst>
          </p:cNvPr>
          <p:cNvSpPr txBox="1"/>
          <p:nvPr/>
        </p:nvSpPr>
        <p:spPr>
          <a:xfrm>
            <a:off x="437609" y="962527"/>
            <a:ext cx="11873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EE – Fixture [m] </a:t>
            </a:r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CC3701C-435F-4BC3-463D-58BE35E161D2}"/>
              </a:ext>
            </a:extLst>
          </p:cNvPr>
          <p:cNvSpPr/>
          <p:nvPr/>
        </p:nvSpPr>
        <p:spPr>
          <a:xfrm>
            <a:off x="193677" y="1311705"/>
            <a:ext cx="243932" cy="229993"/>
          </a:xfrm>
          <a:prstGeom prst="rect">
            <a:avLst/>
          </a:prstGeom>
          <a:solidFill>
            <a:srgbClr val="7570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8CECC"/>
              </a:solidFill>
              <a:highlight>
                <a:srgbClr val="FFFF00"/>
              </a:highligh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477538-603C-DB07-396B-8C7C2018292A}"/>
              </a:ext>
            </a:extLst>
          </p:cNvPr>
          <p:cNvSpPr txBox="1"/>
          <p:nvPr/>
        </p:nvSpPr>
        <p:spPr>
          <a:xfrm>
            <a:off x="437609" y="1295896"/>
            <a:ext cx="118734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ea typeface="Calibri"/>
                <a:cs typeface="Calibri"/>
              </a:rPr>
              <a:t>EE – Bulb [m] </a:t>
            </a:r>
            <a:endParaRPr lang="it-IT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2FB515B-56D4-F058-2110-52C33B3987E2}"/>
              </a:ext>
            </a:extLst>
          </p:cNvPr>
          <p:cNvSpPr txBox="1"/>
          <p:nvPr/>
        </p:nvSpPr>
        <p:spPr>
          <a:xfrm>
            <a:off x="8648519" y="47675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LID4096" sz="12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3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1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1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593616A0-EA6C-4A19-BC34-21472DEF924A}">
  <we:reference id="wa200006038" version="1.0.0.2" store="en-US" storeType="omex"/>
  <we:alternateReferences>
    <we:reference id="wa200006038" version="1.0.0.2" store="omex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4177ACA-855A-48BE-8F6B-22FAF4779C68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EFF73763-9584-4620-A1BA-6900640866C3}">
  <we:reference id="wa200005669" version="2.0.0.0" store="en-US" storeType="omex"/>
  <we:alternateReferences>
    <we:reference id="wa200005669" version="2.0.0.0" store="omex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C5431D2CF3794CB2BD97BA2A7157E8" ma:contentTypeVersion="10" ma:contentTypeDescription="Creare un nuovo documento." ma:contentTypeScope="" ma:versionID="c74cd41bf805030a99aaac92493fef57">
  <xsd:schema xmlns:xsd="http://www.w3.org/2001/XMLSchema" xmlns:xs="http://www.w3.org/2001/XMLSchema" xmlns:p="http://schemas.microsoft.com/office/2006/metadata/properties" xmlns:ns3="90adf930-9fd9-4dbe-94e9-7a81fabfb0ba" targetNamespace="http://schemas.microsoft.com/office/2006/metadata/properties" ma:root="true" ma:fieldsID="5f9fbb79c9d0bc49774e383c5c733a65" ns3:_="">
    <xsd:import namespace="90adf930-9fd9-4dbe-94e9-7a81fabfb0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df930-9fd9-4dbe-94e9-7a81fabfb0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0adf930-9fd9-4dbe-94e9-7a81fabfb0ba" xsi:nil="true"/>
  </documentManagement>
</p:properties>
</file>

<file path=customXml/itemProps1.xml><?xml version="1.0" encoding="utf-8"?>
<ds:datastoreItem xmlns:ds="http://schemas.openxmlformats.org/officeDocument/2006/customXml" ds:itemID="{8FED2A3E-3830-487F-83FE-AEB244AB6834}">
  <ds:schemaRefs>
    <ds:schemaRef ds:uri="90adf930-9fd9-4dbe-94e9-7a81fabfb0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794CB6-2E20-4208-9A96-E7819105F1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DDFAF0-8CC9-4A48-8BB7-B1D1FFE2F966}">
  <ds:schemaRefs>
    <ds:schemaRef ds:uri="http://purl.org/dc/dcmitype/"/>
    <ds:schemaRef ds:uri="http://www.w3.org/XML/1998/namespace"/>
    <ds:schemaRef ds:uri="90adf930-9fd9-4dbe-94e9-7a81fabfb0ba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832538a4-939e-4f12-952e-e33cf9e5689d}" enabled="0" method="" siteId="{832538a4-939e-4f12-952e-e33cf9e5689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Presentazione su schermo (16:9)</PresentationFormat>
  <Paragraphs>181</Paragraphs>
  <Slides>19</Slides>
  <Notes>12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Fernandez Diz Sergio</cp:lastModifiedBy>
  <cp:revision>2</cp:revision>
  <cp:lastPrinted>2025-12-10T07:37:35Z</cp:lastPrinted>
  <dcterms:created xsi:type="dcterms:W3CDTF">2025-12-07T22:27:42Z</dcterms:created>
  <dcterms:modified xsi:type="dcterms:W3CDTF">2025-12-12T09:11:52Z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0x010100ABC5431D2CF3794CB2BD97BA2A7157E8</vt:lpwstr>
  </property>
</Properties>
</file>